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38" r:id="rId1"/>
  </p:sldMasterIdLst>
  <p:notesMasterIdLst>
    <p:notesMasterId r:id="rId28"/>
  </p:notesMasterIdLst>
  <p:sldIdLst>
    <p:sldId id="256" r:id="rId2"/>
    <p:sldId id="257" r:id="rId3"/>
    <p:sldId id="282" r:id="rId4"/>
    <p:sldId id="297" r:id="rId5"/>
    <p:sldId id="277" r:id="rId6"/>
    <p:sldId id="276" r:id="rId7"/>
    <p:sldId id="279" r:id="rId8"/>
    <p:sldId id="280" r:id="rId9"/>
    <p:sldId id="298" r:id="rId10"/>
    <p:sldId id="281" r:id="rId11"/>
    <p:sldId id="283" r:id="rId12"/>
    <p:sldId id="284" r:id="rId13"/>
    <p:sldId id="285" r:id="rId14"/>
    <p:sldId id="286" r:id="rId15"/>
    <p:sldId id="262" r:id="rId16"/>
    <p:sldId id="289" r:id="rId17"/>
    <p:sldId id="290" r:id="rId18"/>
    <p:sldId id="287" r:id="rId19"/>
    <p:sldId id="288" r:id="rId20"/>
    <p:sldId id="291" r:id="rId21"/>
    <p:sldId id="292" r:id="rId22"/>
    <p:sldId id="293" r:id="rId23"/>
    <p:sldId id="295" r:id="rId24"/>
    <p:sldId id="294" r:id="rId25"/>
    <p:sldId id="296" r:id="rId26"/>
    <p:sldId id="299"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Calibri Light" panose="020F0302020204030204" pitchFamily="34" charset="0"/>
      <p:regular r:id="rId33"/>
      <p:italic r:id="rId34"/>
    </p:embeddedFont>
    <p:embeddedFont>
      <p:font typeface="Copperplate Gothic Light" panose="02000504000000020004" pitchFamily="2" charset="77"/>
      <p:regular r:id="rId35"/>
    </p:embeddedFont>
    <p:embeddedFont>
      <p:font typeface="Roboto"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D31"/>
    <a:srgbClr val="FF7D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p:cViewPr varScale="1">
        <p:scale>
          <a:sx n="138" d="100"/>
          <a:sy n="138" d="100"/>
        </p:scale>
        <p:origin x="88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5f1208836d_0_7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25f1208836d_0_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5f1208836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5f1208836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10667"/>
            </a:lvl1pPr>
          </a:lstStyle>
          <a:p>
            <a:r>
              <a:rPr lang="en-US"/>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4267"/>
            </a:lvl1pPr>
            <a:lvl2pPr marL="812810" indent="0" algn="ctr">
              <a:buNone/>
              <a:defRPr sz="3556"/>
            </a:lvl2pPr>
            <a:lvl3pPr marL="1625620" indent="0" algn="ctr">
              <a:buNone/>
              <a:defRPr sz="3200"/>
            </a:lvl3pPr>
            <a:lvl4pPr marL="2438430" indent="0" algn="ctr">
              <a:buNone/>
              <a:defRPr sz="2844"/>
            </a:lvl4pPr>
            <a:lvl5pPr marL="3251241" indent="0" algn="ctr">
              <a:buNone/>
              <a:defRPr sz="2844"/>
            </a:lvl5pPr>
            <a:lvl6pPr marL="4064051" indent="0" algn="ctr">
              <a:buNone/>
              <a:defRPr sz="2844"/>
            </a:lvl6pPr>
            <a:lvl7pPr marL="4876861" indent="0" algn="ctr">
              <a:buNone/>
              <a:defRPr sz="2844"/>
            </a:lvl7pPr>
            <a:lvl8pPr marL="5689671" indent="0" algn="ctr">
              <a:buNone/>
              <a:defRPr sz="2844"/>
            </a:lvl8pPr>
            <a:lvl9pPr marL="6502481" indent="0" algn="ctr">
              <a:buNone/>
              <a:defRPr sz="2844"/>
            </a:lvl9pPr>
          </a:lstStyle>
          <a:p>
            <a:r>
              <a:rPr lang="en-US"/>
              <a:t>Click to edit Master subtitle style</a:t>
            </a:r>
          </a:p>
        </p:txBody>
      </p:sp>
      <p:sp>
        <p:nvSpPr>
          <p:cNvPr id="4" name="Date Placeholder 3"/>
          <p:cNvSpPr>
            <a:spLocks noGrp="1"/>
          </p:cNvSpPr>
          <p:nvPr>
            <p:ph type="dt" sz="half" idx="10"/>
          </p:nvPr>
        </p:nvSpPr>
        <p:spPr/>
        <p:txBody>
          <a:bodyPr/>
          <a:lstStyle/>
          <a:p>
            <a:fld id="{65FC1DEC-1E9A-524F-BD06-BDF3E350D867}" type="datetime1">
              <a:rPr lang="en-US" smtClean="0"/>
              <a:t>8/6/23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281909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8EDA6C-CFF2-E64A-9CC8-5CFE48CAA2A9}" type="datetime1">
              <a:rPr lang="en-US" smtClean="0"/>
              <a:t>8/6/23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14331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B41D47-F323-8740-8213-3C7AF2B1AEAD}" type="datetime1">
              <a:rPr lang="en-US" smtClean="0"/>
              <a:t>8/6/23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064771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403610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0FCD93-2F1F-C244-AC24-17E0E73398B2}" type="datetime1">
              <a:rPr lang="en-US" smtClean="0"/>
              <a:t>8/6/23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816195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10667"/>
            </a:lvl1pPr>
          </a:lstStyle>
          <a:p>
            <a:r>
              <a:rPr lang="en-US"/>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4267">
                <a:solidFill>
                  <a:schemeClr val="tx1">
                    <a:tint val="75000"/>
                  </a:schemeClr>
                </a:solidFill>
              </a:defRPr>
            </a:lvl1pPr>
            <a:lvl2pPr marL="812810" indent="0">
              <a:buNone/>
              <a:defRPr sz="3556">
                <a:solidFill>
                  <a:schemeClr val="tx1">
                    <a:tint val="75000"/>
                  </a:schemeClr>
                </a:solidFill>
              </a:defRPr>
            </a:lvl2pPr>
            <a:lvl3pPr marL="1625620" indent="0">
              <a:buNone/>
              <a:defRPr sz="3200">
                <a:solidFill>
                  <a:schemeClr val="tx1">
                    <a:tint val="75000"/>
                  </a:schemeClr>
                </a:solidFill>
              </a:defRPr>
            </a:lvl3pPr>
            <a:lvl4pPr marL="2438430" indent="0">
              <a:buNone/>
              <a:defRPr sz="2844">
                <a:solidFill>
                  <a:schemeClr val="tx1">
                    <a:tint val="75000"/>
                  </a:schemeClr>
                </a:solidFill>
              </a:defRPr>
            </a:lvl4pPr>
            <a:lvl5pPr marL="3251241" indent="0">
              <a:buNone/>
              <a:defRPr sz="2844">
                <a:solidFill>
                  <a:schemeClr val="tx1">
                    <a:tint val="75000"/>
                  </a:schemeClr>
                </a:solidFill>
              </a:defRPr>
            </a:lvl5pPr>
            <a:lvl6pPr marL="4064051" indent="0">
              <a:buNone/>
              <a:defRPr sz="2844">
                <a:solidFill>
                  <a:schemeClr val="tx1">
                    <a:tint val="75000"/>
                  </a:schemeClr>
                </a:solidFill>
              </a:defRPr>
            </a:lvl6pPr>
            <a:lvl7pPr marL="4876861" indent="0">
              <a:buNone/>
              <a:defRPr sz="2844">
                <a:solidFill>
                  <a:schemeClr val="tx1">
                    <a:tint val="75000"/>
                  </a:schemeClr>
                </a:solidFill>
              </a:defRPr>
            </a:lvl7pPr>
            <a:lvl8pPr marL="5689671" indent="0">
              <a:buNone/>
              <a:defRPr sz="2844">
                <a:solidFill>
                  <a:schemeClr val="tx1">
                    <a:tint val="75000"/>
                  </a:schemeClr>
                </a:solidFill>
              </a:defRPr>
            </a:lvl8pPr>
            <a:lvl9pPr marL="6502481" indent="0">
              <a:buNone/>
              <a:defRPr sz="2844">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5F2848-DE4F-F046-98D2-0EE8C1F12B64}" type="datetime1">
              <a:rPr lang="en-US" smtClean="0"/>
              <a:t>8/6/23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91555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238B93F-112A-C647-A342-B413022F52DA}" type="datetime1">
              <a:rPr lang="en-US" smtClean="0"/>
              <a:t>8/6/23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23970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EADB524-54FD-F246-8AA9-DC6890A59C6B}" type="datetime1">
              <a:rPr lang="en-US" smtClean="0"/>
              <a:t>8/6/23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76374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5320D49-5062-2344-92AD-ED60AEF4832E}" type="datetime1">
              <a:rPr lang="en-US" smtClean="0"/>
              <a:t>8/6/23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979938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B3AF8E-5943-F146-B536-BB35A8ECD564}" type="datetime1">
              <a:rPr lang="en-US" smtClean="0"/>
              <a:t>8/6/23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89106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a:t>Click to edit Master title style</a:t>
            </a:r>
          </a:p>
        </p:txBody>
      </p:sp>
      <p:sp>
        <p:nvSpPr>
          <p:cNvPr id="3" name="Content Placeholder 2"/>
          <p:cNvSpPr>
            <a:spLocks noGrp="1"/>
          </p:cNvSpPr>
          <p:nvPr>
            <p:ph idx="1"/>
          </p:nvPr>
        </p:nvSpPr>
        <p:spPr>
          <a:xfrm>
            <a:off x="3887391" y="740569"/>
            <a:ext cx="4629150" cy="3655219"/>
          </a:xfrm>
        </p:spPr>
        <p:txBody>
          <a:bodyPr/>
          <a:lstStyle>
            <a:lvl1pPr>
              <a:defRPr sz="5689"/>
            </a:lvl1pPr>
            <a:lvl2pPr>
              <a:defRPr sz="4978"/>
            </a:lvl2pPr>
            <a:lvl3pPr>
              <a:defRPr sz="4267"/>
            </a:lvl3pPr>
            <a:lvl4pPr>
              <a:defRPr sz="3556"/>
            </a:lvl4pPr>
            <a:lvl5pPr>
              <a:defRPr sz="3556"/>
            </a:lvl5pPr>
            <a:lvl6pPr>
              <a:defRPr sz="3556"/>
            </a:lvl6pPr>
            <a:lvl7pPr>
              <a:defRPr sz="3556"/>
            </a:lvl7pPr>
            <a:lvl8pPr>
              <a:defRPr sz="3556"/>
            </a:lvl8pPr>
            <a:lvl9pPr>
              <a:defRPr sz="355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a:t>Click to edit Master text styles</a:t>
            </a:r>
          </a:p>
        </p:txBody>
      </p:sp>
      <p:sp>
        <p:nvSpPr>
          <p:cNvPr id="5" name="Date Placeholder 4"/>
          <p:cNvSpPr>
            <a:spLocks noGrp="1"/>
          </p:cNvSpPr>
          <p:nvPr>
            <p:ph type="dt" sz="half" idx="10"/>
          </p:nvPr>
        </p:nvSpPr>
        <p:spPr/>
        <p:txBody>
          <a:bodyPr/>
          <a:lstStyle/>
          <a:p>
            <a:fld id="{8ABA03D6-3740-A44A-8896-C95F9243C56F}" type="datetime1">
              <a:rPr lang="en-US" smtClean="0"/>
              <a:t>8/6/23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94402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a:t>Click to edit Master title style</a:t>
            </a:r>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a:t>Click to edit Master text styles</a:t>
            </a:r>
          </a:p>
        </p:txBody>
      </p:sp>
      <p:sp>
        <p:nvSpPr>
          <p:cNvPr id="5" name="Date Placeholder 4"/>
          <p:cNvSpPr>
            <a:spLocks noGrp="1"/>
          </p:cNvSpPr>
          <p:nvPr>
            <p:ph type="dt" sz="half" idx="10"/>
          </p:nvPr>
        </p:nvSpPr>
        <p:spPr/>
        <p:txBody>
          <a:bodyPr/>
          <a:lstStyle/>
          <a:p>
            <a:fld id="{013FB343-90D2-434C-8EF6-0DA659B69E6B}" type="datetime1">
              <a:rPr lang="en-US" smtClean="0"/>
              <a:t>8/6/23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61713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2133">
                <a:solidFill>
                  <a:schemeClr val="tx1">
                    <a:tint val="75000"/>
                  </a:schemeClr>
                </a:solidFill>
              </a:defRPr>
            </a:lvl1pPr>
          </a:lstStyle>
          <a:p>
            <a:fld id="{76278EC7-E25E-9943-8DFB-0ED45228A2D0}" type="datetime1">
              <a:rPr lang="en-US" smtClean="0"/>
              <a:t>8/6/23</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213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2133">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3230449221"/>
      </p:ext>
    </p:extLst>
  </p:cSld>
  <p:clrMap bg1="dk1" tx1="lt1" bg2="dk2" tx2="lt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mt="50000"/>
          </a:blip>
          <a:srcRect t="6965" b="8765"/>
          <a:stretch/>
        </p:blipFill>
        <p:spPr>
          <a:xfrm>
            <a:off x="0" y="0"/>
            <a:ext cx="9144000" cy="5148074"/>
          </a:xfrm>
          <a:prstGeom prst="rect">
            <a:avLst/>
          </a:prstGeom>
          <a:noFill/>
        </p:spPr>
      </p:pic>
      <p:sp>
        <p:nvSpPr>
          <p:cNvPr id="2" name="TextBox 1">
            <a:extLst>
              <a:ext uri="{FF2B5EF4-FFF2-40B4-BE49-F238E27FC236}">
                <a16:creationId xmlns:a16="http://schemas.microsoft.com/office/drawing/2014/main" id="{C470652B-09A2-7120-BF99-09E864949A72}"/>
              </a:ext>
            </a:extLst>
          </p:cNvPr>
          <p:cNvSpPr txBox="1"/>
          <p:nvPr/>
        </p:nvSpPr>
        <p:spPr>
          <a:xfrm>
            <a:off x="1207698" y="753961"/>
            <a:ext cx="6728604" cy="2121474"/>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lnSpc>
                <a:spcPct val="90000"/>
              </a:lnSpc>
              <a:spcBef>
                <a:spcPct val="0"/>
              </a:spcBef>
              <a:spcAft>
                <a:spcPts val="600"/>
              </a:spcAft>
            </a:pPr>
            <a:r>
              <a:rPr lang="en-US" sz="9600" kern="1200" dirty="0">
                <a:solidFill>
                  <a:srgbClr val="FF7D26"/>
                </a:solidFill>
                <a:latin typeface="Copperplate Gothic Light"/>
                <a:ea typeface="+mj-ea"/>
                <a:cs typeface="+mj-cs"/>
              </a:rPr>
              <a:t>D. E. P. S</a:t>
            </a:r>
          </a:p>
        </p:txBody>
      </p:sp>
      <p:sp>
        <p:nvSpPr>
          <p:cNvPr id="3" name="Slide Number Placeholder 2">
            <a:extLst>
              <a:ext uri="{FF2B5EF4-FFF2-40B4-BE49-F238E27FC236}">
                <a16:creationId xmlns:a16="http://schemas.microsoft.com/office/drawing/2014/main" id="{06B99077-0202-8F46-216C-4AED62B62244}"/>
              </a:ext>
            </a:extLst>
          </p:cNvPr>
          <p:cNvSpPr>
            <a:spLocks noGrp="1"/>
          </p:cNvSpPr>
          <p:nvPr>
            <p:ph type="sldNum" sz="quarter" idx="12"/>
          </p:nvPr>
        </p:nvSpPr>
        <p:spPr>
          <a:xfrm>
            <a:off x="6975186" y="4785735"/>
            <a:ext cx="2057400" cy="273844"/>
          </a:xfrm>
        </p:spPr>
        <p:txBody>
          <a:bodyPr/>
          <a:lstStyle/>
          <a:p>
            <a:fld id="{48F63A3B-78C7-47BE-AE5E-E10140E04643}" type="slidenum">
              <a:rPr lang="en-US" smtClean="0"/>
              <a:t>1</a:t>
            </a:fld>
            <a:endParaRPr lang="en-US" dirty="0"/>
          </a:p>
        </p:txBody>
      </p:sp>
    </p:spTree>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951AA-9E7B-A5AD-8658-22B067EC0280}"/>
              </a:ext>
            </a:extLst>
          </p:cNvPr>
          <p:cNvSpPr>
            <a:spLocks noGrp="1"/>
          </p:cNvSpPr>
          <p:nvPr>
            <p:ph type="title"/>
          </p:nvPr>
        </p:nvSpPr>
        <p:spPr/>
        <p:txBody>
          <a:bodyPr>
            <a:normAutofit fontScale="90000"/>
          </a:bodyPr>
          <a:lstStyle/>
          <a:p>
            <a:r>
              <a:rPr lang="en-US" dirty="0">
                <a:solidFill>
                  <a:schemeClr val="accent2"/>
                </a:solidFill>
                <a:latin typeface="Copperplate Gothic Light"/>
                <a:cs typeface="Calibri Light"/>
              </a:rPr>
              <a:t>Data Source</a:t>
            </a:r>
            <a:endParaRPr lang="en-US" dirty="0">
              <a:solidFill>
                <a:schemeClr val="accent2"/>
              </a:solidFill>
              <a:latin typeface="Copperplate Gothic Light"/>
            </a:endParaRPr>
          </a:p>
        </p:txBody>
      </p:sp>
      <p:sp>
        <p:nvSpPr>
          <p:cNvPr id="3" name="Text Placeholder 2">
            <a:extLst>
              <a:ext uri="{FF2B5EF4-FFF2-40B4-BE49-F238E27FC236}">
                <a16:creationId xmlns:a16="http://schemas.microsoft.com/office/drawing/2014/main" id="{6E17E7F4-C2FE-D342-3A04-F69A7B96652B}"/>
              </a:ext>
            </a:extLst>
          </p:cNvPr>
          <p:cNvSpPr>
            <a:spLocks noGrp="1"/>
          </p:cNvSpPr>
          <p:nvPr>
            <p:ph type="body" idx="1"/>
          </p:nvPr>
        </p:nvSpPr>
        <p:spPr/>
        <p:txBody>
          <a:bodyPr/>
          <a:lstStyle/>
          <a:p>
            <a:r>
              <a:rPr lang="en-US" sz="1700" dirty="0">
                <a:ea typeface="+mn-lt"/>
                <a:cs typeface="+mn-lt"/>
              </a:rPr>
              <a:t>OpenStreetMap (OSM) is the primary data source for our project, providing a freely editable map with rich geospatial data for our target area.</a:t>
            </a:r>
            <a:endParaRPr lang="en-US" sz="1700" dirty="0">
              <a:cs typeface="Calibri" panose="020F0502020204030204"/>
            </a:endParaRPr>
          </a:p>
          <a:p>
            <a:endParaRPr lang="en-US" sz="1700" dirty="0">
              <a:ea typeface="+mn-lt"/>
              <a:cs typeface="+mn-lt"/>
            </a:endParaRPr>
          </a:p>
          <a:p>
            <a:r>
              <a:rPr lang="en-US" sz="1700" dirty="0">
                <a:ea typeface="+mn-lt"/>
                <a:cs typeface="+mn-lt"/>
              </a:rPr>
              <a:t>Using OSM, we extract data on road networks, buildings, and geographical landmarks to create a graph-based representation for implementing Dijkstra’s algorithm.</a:t>
            </a:r>
            <a:endParaRPr lang="en-US" sz="1700" dirty="0">
              <a:cs typeface="Calibri"/>
            </a:endParaRPr>
          </a:p>
          <a:p>
            <a:endParaRPr lang="en-US" sz="1700" dirty="0">
              <a:ea typeface="+mn-lt"/>
              <a:cs typeface="+mn-lt"/>
            </a:endParaRPr>
          </a:p>
          <a:p>
            <a:r>
              <a:rPr lang="en-US" sz="1700" dirty="0">
                <a:ea typeface="+mn-lt"/>
                <a:cs typeface="+mn-lt"/>
              </a:rPr>
              <a:t>We leverage OSM to locate essential elements in our model, such as hospitals and evacuation centers, and account for potential obstacles like rivers and forests that could impact evacuation routes.</a:t>
            </a:r>
            <a:endParaRPr lang="en-US" sz="1700" dirty="0">
              <a:cs typeface="Calibri"/>
            </a:endParaRPr>
          </a:p>
          <a:p>
            <a:endParaRPr lang="en-US" sz="1700" dirty="0">
              <a:ea typeface="+mn-lt"/>
              <a:cs typeface="+mn-lt"/>
            </a:endParaRPr>
          </a:p>
          <a:p>
            <a:r>
              <a:rPr lang="en-US" sz="1700" dirty="0">
                <a:ea typeface="+mn-lt"/>
                <a:cs typeface="+mn-lt"/>
              </a:rPr>
              <a:t>In essence, OSM's rich and accessible data forms the backbone of our Disaster Evacuation Planning System, enabling us to construct a realistic and strategic plan for evacuations.</a:t>
            </a:r>
            <a:endParaRPr lang="en-US" sz="1700" dirty="0">
              <a:cs typeface="Calibri"/>
            </a:endParaRPr>
          </a:p>
          <a:p>
            <a:endParaRPr lang="en-US" sz="1700" dirty="0">
              <a:cs typeface="Calibri"/>
            </a:endParaRPr>
          </a:p>
        </p:txBody>
      </p:sp>
      <p:sp>
        <p:nvSpPr>
          <p:cNvPr id="4" name="Slide Number Placeholder 3">
            <a:extLst>
              <a:ext uri="{FF2B5EF4-FFF2-40B4-BE49-F238E27FC236}">
                <a16:creationId xmlns:a16="http://schemas.microsoft.com/office/drawing/2014/main" id="{AFF697C4-3844-0640-CC25-22D1E8E60E3E}"/>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2901126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map of a city&#10;&#10;Description automatically generated">
            <a:extLst>
              <a:ext uri="{FF2B5EF4-FFF2-40B4-BE49-F238E27FC236}">
                <a16:creationId xmlns:a16="http://schemas.microsoft.com/office/drawing/2014/main" id="{08019715-87E9-6E31-5AEC-D2DE28836219}"/>
              </a:ext>
            </a:extLst>
          </p:cNvPr>
          <p:cNvPicPr>
            <a:picLocks noChangeAspect="1"/>
          </p:cNvPicPr>
          <p:nvPr/>
        </p:nvPicPr>
        <p:blipFill rotWithShape="1">
          <a:blip r:embed="rId2"/>
          <a:srcRect l="20745" r="11157" b="2"/>
          <a:stretch/>
        </p:blipFill>
        <p:spPr>
          <a:xfrm>
            <a:off x="579228" y="994360"/>
            <a:ext cx="3684983" cy="3731245"/>
          </a:xfrm>
          <a:prstGeom prst="rect">
            <a:avLst/>
          </a:prstGeom>
        </p:spPr>
      </p:pic>
      <p:pic>
        <p:nvPicPr>
          <p:cNvPr id="4" name="Picture 4" descr="A map of a city&#10;&#10;Description automatically generated">
            <a:extLst>
              <a:ext uri="{FF2B5EF4-FFF2-40B4-BE49-F238E27FC236}">
                <a16:creationId xmlns:a16="http://schemas.microsoft.com/office/drawing/2014/main" id="{11331EA1-8942-F808-69A9-CE8CBA40B497}"/>
              </a:ext>
            </a:extLst>
          </p:cNvPr>
          <p:cNvPicPr>
            <a:picLocks noChangeAspect="1"/>
          </p:cNvPicPr>
          <p:nvPr/>
        </p:nvPicPr>
        <p:blipFill rotWithShape="1">
          <a:blip r:embed="rId3"/>
          <a:srcRect l="10098" r="21729" b="2"/>
          <a:stretch/>
        </p:blipFill>
        <p:spPr>
          <a:xfrm>
            <a:off x="4954644" y="989391"/>
            <a:ext cx="3694610" cy="3736214"/>
          </a:xfrm>
          <a:prstGeom prst="rect">
            <a:avLst/>
          </a:prstGeom>
        </p:spPr>
      </p:pic>
      <p:sp>
        <p:nvSpPr>
          <p:cNvPr id="2" name="TextBox 1">
            <a:extLst>
              <a:ext uri="{FF2B5EF4-FFF2-40B4-BE49-F238E27FC236}">
                <a16:creationId xmlns:a16="http://schemas.microsoft.com/office/drawing/2014/main" id="{BC2ED54B-49DA-434C-3548-072F489D19AC}"/>
              </a:ext>
            </a:extLst>
          </p:cNvPr>
          <p:cNvSpPr txBox="1"/>
          <p:nvPr/>
        </p:nvSpPr>
        <p:spPr>
          <a:xfrm>
            <a:off x="228600" y="166480"/>
            <a:ext cx="48006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a:solidFill>
                  <a:srgbClr val="ED7D31"/>
                </a:solidFill>
                <a:latin typeface="Copperplate Gothic Light"/>
              </a:rPr>
              <a:t>Maps</a:t>
            </a:r>
            <a:endParaRPr lang="en-US"/>
          </a:p>
        </p:txBody>
      </p:sp>
      <p:sp>
        <p:nvSpPr>
          <p:cNvPr id="3" name="Slide Number Placeholder 2">
            <a:extLst>
              <a:ext uri="{FF2B5EF4-FFF2-40B4-BE49-F238E27FC236}">
                <a16:creationId xmlns:a16="http://schemas.microsoft.com/office/drawing/2014/main" id="{A5607BAE-D8AD-ABE1-1D33-82EF1FB25404}"/>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787550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3576B-FCB0-496A-D8BF-260797401D02}"/>
              </a:ext>
            </a:extLst>
          </p:cNvPr>
          <p:cNvSpPr>
            <a:spLocks noGrp="1"/>
          </p:cNvSpPr>
          <p:nvPr>
            <p:ph type="title"/>
          </p:nvPr>
        </p:nvSpPr>
        <p:spPr/>
        <p:txBody>
          <a:bodyPr>
            <a:normAutofit fontScale="90000"/>
          </a:bodyPr>
          <a:lstStyle/>
          <a:p>
            <a:r>
              <a:rPr lang="en-US">
                <a:solidFill>
                  <a:schemeClr val="accent2"/>
                </a:solidFill>
                <a:latin typeface="Copperplate Gothic Light"/>
                <a:cs typeface="Calibri Light"/>
              </a:rPr>
              <a:t>Why Dijkstra's</a:t>
            </a:r>
            <a:endParaRPr lang="en-US" err="1">
              <a:solidFill>
                <a:schemeClr val="accent2"/>
              </a:solidFill>
              <a:latin typeface="Copperplate Gothic Light"/>
            </a:endParaRPr>
          </a:p>
        </p:txBody>
      </p:sp>
      <p:sp>
        <p:nvSpPr>
          <p:cNvPr id="3" name="Text Placeholder 2">
            <a:extLst>
              <a:ext uri="{FF2B5EF4-FFF2-40B4-BE49-F238E27FC236}">
                <a16:creationId xmlns:a16="http://schemas.microsoft.com/office/drawing/2014/main" id="{3B008F48-C986-160B-3E27-98381876AC63}"/>
              </a:ext>
            </a:extLst>
          </p:cNvPr>
          <p:cNvSpPr>
            <a:spLocks noGrp="1"/>
          </p:cNvSpPr>
          <p:nvPr>
            <p:ph type="body" idx="1"/>
          </p:nvPr>
        </p:nvSpPr>
        <p:spPr/>
        <p:txBody>
          <a:bodyPr>
            <a:normAutofit/>
          </a:bodyPr>
          <a:lstStyle/>
          <a:p>
            <a:endParaRPr lang="en-US" sz="1700" dirty="0">
              <a:ea typeface="+mn-lt"/>
              <a:cs typeface="+mn-lt"/>
            </a:endParaRPr>
          </a:p>
          <a:p>
            <a:r>
              <a:rPr lang="en-US" sz="1700" u="sng" dirty="0">
                <a:ea typeface="+mn-lt"/>
                <a:cs typeface="+mn-lt"/>
              </a:rPr>
              <a:t>Efficiency and Flexibility</a:t>
            </a:r>
            <a:r>
              <a:rPr lang="en-US" sz="1700" dirty="0">
                <a:ea typeface="+mn-lt"/>
                <a:cs typeface="+mn-lt"/>
              </a:rPr>
              <a:t>: Dijkstra's algorithm is a proven method for efficiently finding the shortest path in a graph, accommodating varying weights on edges that reflect real-life constraints such as road conditions and traffic.</a:t>
            </a:r>
            <a:br>
              <a:rPr lang="en-US" sz="1700" dirty="0"/>
            </a:br>
            <a:endParaRPr lang="en-US" sz="1700" dirty="0">
              <a:cs typeface="Calibri"/>
            </a:endParaRPr>
          </a:p>
          <a:p>
            <a:r>
              <a:rPr lang="en-US" sz="1700" u="sng" dirty="0">
                <a:ea typeface="+mn-lt"/>
                <a:cs typeface="+mn-lt"/>
              </a:rPr>
              <a:t>Scalability and Dynamic Recalculation</a:t>
            </a:r>
            <a:r>
              <a:rPr lang="en-US" sz="1700" dirty="0">
                <a:ea typeface="+mn-lt"/>
                <a:cs typeface="+mn-lt"/>
              </a:rPr>
              <a:t>: The algorithm can handle large road networks and dynamically recalculate paths as conditions change, crucial for evolving disaster scenarios.</a:t>
            </a:r>
            <a:br>
              <a:rPr lang="en-US" sz="1700" dirty="0"/>
            </a:br>
            <a:endParaRPr lang="en-US" sz="1700" dirty="0">
              <a:cs typeface="Calibri" panose="020F0502020204030204"/>
            </a:endParaRPr>
          </a:p>
          <a:p>
            <a:r>
              <a:rPr lang="en-US" sz="1700" u="sng" dirty="0">
                <a:ea typeface="+mn-lt"/>
                <a:cs typeface="+mn-lt"/>
              </a:rPr>
              <a:t>Simplicity</a:t>
            </a:r>
            <a:r>
              <a:rPr lang="en-US" sz="1700" dirty="0">
                <a:ea typeface="+mn-lt"/>
                <a:cs typeface="+mn-lt"/>
              </a:rPr>
              <a:t>: Despite its robustness, Dijkstra's algorithm is simple to understand and implement, making it highly practical for real-world applications like our evacuation planning system.</a:t>
            </a:r>
            <a:endParaRPr lang="en-US" sz="1700" dirty="0">
              <a:cs typeface="Calibri"/>
            </a:endParaRPr>
          </a:p>
          <a:p>
            <a:endParaRPr lang="en-US" sz="1700" dirty="0">
              <a:cs typeface="Calibri"/>
            </a:endParaRPr>
          </a:p>
        </p:txBody>
      </p:sp>
      <p:sp>
        <p:nvSpPr>
          <p:cNvPr id="4" name="Slide Number Placeholder 3">
            <a:extLst>
              <a:ext uri="{FF2B5EF4-FFF2-40B4-BE49-F238E27FC236}">
                <a16:creationId xmlns:a16="http://schemas.microsoft.com/office/drawing/2014/main" id="{BA240B35-6879-E1A1-2D00-D35E0D8029E6}"/>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3054732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7A255-92F5-F26D-EBE0-7C87B1F1C309}"/>
              </a:ext>
            </a:extLst>
          </p:cNvPr>
          <p:cNvSpPr>
            <a:spLocks noGrp="1"/>
          </p:cNvSpPr>
          <p:nvPr>
            <p:ph type="title"/>
          </p:nvPr>
        </p:nvSpPr>
        <p:spPr/>
        <p:txBody>
          <a:bodyPr>
            <a:normAutofit fontScale="90000"/>
          </a:bodyPr>
          <a:lstStyle/>
          <a:p>
            <a:r>
              <a:rPr lang="en-US" dirty="0">
                <a:solidFill>
                  <a:schemeClr val="accent2"/>
                </a:solidFill>
                <a:latin typeface="Copperplate Gothic Light"/>
                <a:cs typeface="Calibri Light"/>
              </a:rPr>
              <a:t>Why Only Dijkstra's</a:t>
            </a:r>
          </a:p>
        </p:txBody>
      </p:sp>
      <p:sp>
        <p:nvSpPr>
          <p:cNvPr id="3" name="Text Placeholder 2">
            <a:extLst>
              <a:ext uri="{FF2B5EF4-FFF2-40B4-BE49-F238E27FC236}">
                <a16:creationId xmlns:a16="http://schemas.microsoft.com/office/drawing/2014/main" id="{68AE1954-6A14-6B5E-D091-1C990395CC84}"/>
              </a:ext>
            </a:extLst>
          </p:cNvPr>
          <p:cNvSpPr>
            <a:spLocks noGrp="1"/>
          </p:cNvSpPr>
          <p:nvPr>
            <p:ph type="body" idx="1"/>
          </p:nvPr>
        </p:nvSpPr>
        <p:spPr/>
        <p:txBody>
          <a:bodyPr>
            <a:normAutofit/>
          </a:bodyPr>
          <a:lstStyle/>
          <a:p>
            <a:r>
              <a:rPr lang="en-US" sz="1700" dirty="0">
                <a:ea typeface="+mn-lt"/>
                <a:cs typeface="+mn-lt"/>
              </a:rPr>
              <a:t>Unlike other algorithms such as Bellman-Ford, Dijkstra's algorithm assumes all weights are positive, which aligns well with our use case where road lengths or travel times (weights in our graph) cannot be negative.</a:t>
            </a:r>
            <a:endParaRPr lang="en-US" sz="1700" dirty="0">
              <a:cs typeface="Calibri"/>
            </a:endParaRPr>
          </a:p>
          <a:p>
            <a:endParaRPr lang="en-US" sz="1700" dirty="0">
              <a:cs typeface="Calibri"/>
            </a:endParaRPr>
          </a:p>
          <a:p>
            <a:r>
              <a:rPr lang="en-US" sz="1700" dirty="0">
                <a:ea typeface="+mn-lt"/>
                <a:cs typeface="+mn-lt"/>
              </a:rPr>
              <a:t>Dijkstra's algorithm has a better time complexity compared to others like Floyd-</a:t>
            </a:r>
            <a:r>
              <a:rPr lang="en-US" sz="1700" dirty="0" err="1">
                <a:ea typeface="+mn-lt"/>
                <a:cs typeface="+mn-lt"/>
              </a:rPr>
              <a:t>Warshall</a:t>
            </a:r>
            <a:r>
              <a:rPr lang="en-US" sz="1700" dirty="0">
                <a:ea typeface="+mn-lt"/>
                <a:cs typeface="+mn-lt"/>
              </a:rPr>
              <a:t> or Bellman-Ford when dealing with sparse graphs, which are common in representing real-world road networks. This results in faster computations and more timely evacuation plans.</a:t>
            </a:r>
          </a:p>
          <a:p>
            <a:endParaRPr lang="en-US" sz="1700" dirty="0">
              <a:ea typeface="+mn-lt"/>
              <a:cs typeface="+mn-lt"/>
            </a:endParaRPr>
          </a:p>
          <a:p>
            <a:r>
              <a:rPr lang="en-US" sz="1700" dirty="0">
                <a:ea typeface="+mn-lt"/>
                <a:cs typeface="+mn-lt"/>
              </a:rPr>
              <a:t>While other algorithms like A* also find the shortest path, they require a heuristic function to guide the search. Dijkstra's algorithm doesn't need this, making it simpler and more versatile for various scenarios without the need for additional tuning or assumptions.</a:t>
            </a:r>
            <a:endParaRPr lang="en-US" sz="1700" dirty="0">
              <a:cs typeface="Calibri"/>
            </a:endParaRPr>
          </a:p>
          <a:p>
            <a:endParaRPr lang="en-US" sz="1700" dirty="0">
              <a:cs typeface="Calibri"/>
            </a:endParaRPr>
          </a:p>
        </p:txBody>
      </p:sp>
      <p:sp>
        <p:nvSpPr>
          <p:cNvPr id="4" name="Slide Number Placeholder 3">
            <a:extLst>
              <a:ext uri="{FF2B5EF4-FFF2-40B4-BE49-F238E27FC236}">
                <a16:creationId xmlns:a16="http://schemas.microsoft.com/office/drawing/2014/main" id="{6BA2829B-AD88-19DF-F13D-50F1E8085B18}"/>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13</a:t>
            </a:fld>
            <a:endParaRPr lang="en"/>
          </a:p>
        </p:txBody>
      </p:sp>
    </p:spTree>
    <p:extLst>
      <p:ext uri="{BB962C8B-B14F-4D97-AF65-F5344CB8AC3E}">
        <p14:creationId xmlns:p14="http://schemas.microsoft.com/office/powerpoint/2010/main" val="953331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8C9CD-9A37-D3E7-0456-E40C6C60C5F3}"/>
              </a:ext>
            </a:extLst>
          </p:cNvPr>
          <p:cNvSpPr>
            <a:spLocks noGrp="1"/>
          </p:cNvSpPr>
          <p:nvPr>
            <p:ph type="title"/>
          </p:nvPr>
        </p:nvSpPr>
        <p:spPr/>
        <p:txBody>
          <a:bodyPr>
            <a:noAutofit/>
          </a:bodyPr>
          <a:lstStyle/>
          <a:p>
            <a:r>
              <a:rPr lang="en-US" sz="2800" dirty="0">
                <a:solidFill>
                  <a:schemeClr val="accent2"/>
                </a:solidFill>
                <a:latin typeface="Copperplate Gothic Light"/>
                <a:cs typeface="Calibri Light"/>
              </a:rPr>
              <a:t>How Dijkstra’s Aligns With Our Project</a:t>
            </a:r>
            <a:endParaRPr lang="en-US" sz="2800" dirty="0">
              <a:solidFill>
                <a:schemeClr val="accent2"/>
              </a:solidFill>
              <a:latin typeface="Copperplate Gothic Light"/>
            </a:endParaRPr>
          </a:p>
        </p:txBody>
      </p:sp>
      <p:sp>
        <p:nvSpPr>
          <p:cNvPr id="3" name="Text Placeholder 2">
            <a:extLst>
              <a:ext uri="{FF2B5EF4-FFF2-40B4-BE49-F238E27FC236}">
                <a16:creationId xmlns:a16="http://schemas.microsoft.com/office/drawing/2014/main" id="{1435558C-7780-C704-2DF5-356C89790B0F}"/>
              </a:ext>
            </a:extLst>
          </p:cNvPr>
          <p:cNvSpPr>
            <a:spLocks noGrp="1"/>
          </p:cNvSpPr>
          <p:nvPr>
            <p:ph type="body" idx="1"/>
          </p:nvPr>
        </p:nvSpPr>
        <p:spPr/>
        <p:txBody>
          <a:bodyPr>
            <a:normAutofit/>
          </a:bodyPr>
          <a:lstStyle/>
          <a:p>
            <a:r>
              <a:rPr lang="en-US" sz="1700" dirty="0">
                <a:ea typeface="+mn-lt"/>
                <a:cs typeface="+mn-lt"/>
              </a:rPr>
              <a:t>Efficient Route Planning: The primary purpose of Dijkstra's algorithm is to find the shortest path between nodes in a graph. In the context of our project, this means efficiently identifying the shortest evacuation routes from a person's location to a safe center or hospital, which can be critical in emergencies.</a:t>
            </a:r>
            <a:br>
              <a:rPr lang="en-US" sz="1700" dirty="0"/>
            </a:br>
            <a:endParaRPr lang="en-US" sz="1700" dirty="0">
              <a:cs typeface="Calibri" panose="020F0502020204030204"/>
            </a:endParaRPr>
          </a:p>
          <a:p>
            <a:r>
              <a:rPr lang="en-US" sz="1700" dirty="0">
                <a:ea typeface="+mn-lt"/>
                <a:cs typeface="+mn-lt"/>
              </a:rPr>
              <a:t>Personalized Evacuation Planning: Dijkstra's algorithm can be applied for each individual, using their location as the starting node. This provides personalized evacuation routes based on certain constraints, a key objective of our project.</a:t>
            </a:r>
            <a:br>
              <a:rPr lang="en-US" sz="1700" dirty="0"/>
            </a:br>
            <a:endParaRPr lang="en-US" sz="1700" dirty="0">
              <a:cs typeface="Calibri" panose="020F0502020204030204"/>
            </a:endParaRPr>
          </a:p>
          <a:p>
            <a:r>
              <a:rPr lang="en-US" sz="1700" dirty="0">
                <a:ea typeface="+mn-lt"/>
                <a:cs typeface="+mn-lt"/>
              </a:rPr>
              <a:t>Dynamic Adaptability: Dijkstra's algorithm allows us to dynamically update the graph as conditions change. If a road becomes impassable, we can update the graph and recalculate routes. This aligns with our goal of creating a system that can respond quickly to the changing dynamics of a disaster scenario.</a:t>
            </a:r>
            <a:endParaRPr lang="en-US" sz="1700" dirty="0">
              <a:cs typeface="Calibri"/>
            </a:endParaRPr>
          </a:p>
          <a:p>
            <a:endParaRPr lang="en-US" sz="1700" dirty="0">
              <a:cs typeface="Calibri"/>
            </a:endParaRPr>
          </a:p>
        </p:txBody>
      </p:sp>
      <p:sp>
        <p:nvSpPr>
          <p:cNvPr id="4" name="Slide Number Placeholder 3">
            <a:extLst>
              <a:ext uri="{FF2B5EF4-FFF2-40B4-BE49-F238E27FC236}">
                <a16:creationId xmlns:a16="http://schemas.microsoft.com/office/drawing/2014/main" id="{47CC1BAE-C75E-B557-CA63-AF3AEF9484B6}"/>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28970952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226364"/>
            <a:ext cx="8520600" cy="572700"/>
          </a:xfrm>
          <a:prstGeom prst="rect">
            <a:avLst/>
          </a:prstGeom>
        </p:spPr>
        <p:txBody>
          <a:bodyPr spcFirstLastPara="1" wrap="square" lIns="91425" tIns="91425" rIns="91425" bIns="91425" anchor="t" anchorCtr="0">
            <a:noAutofit/>
          </a:bodyPr>
          <a:lstStyle/>
          <a:p>
            <a:pPr>
              <a:lnSpc>
                <a:spcPct val="115000"/>
              </a:lnSpc>
              <a:buClr>
                <a:schemeClr val="dk1"/>
              </a:buClr>
              <a:buSzPts val="1100"/>
            </a:pPr>
            <a:r>
              <a:rPr lang="en" sz="4000" dirty="0">
                <a:solidFill>
                  <a:schemeClr val="accent2"/>
                </a:solidFill>
                <a:latin typeface="Copperplate Gothic Light"/>
              </a:rPr>
              <a:t>How Project Works ???</a:t>
            </a:r>
            <a:endParaRPr lang="en-US" sz="4000" dirty="0">
              <a:solidFill>
                <a:schemeClr val="accent2"/>
              </a:solidFill>
              <a:latin typeface="Copperplate Gothic Light"/>
            </a:endParaRPr>
          </a:p>
        </p:txBody>
      </p:sp>
      <p:sp>
        <p:nvSpPr>
          <p:cNvPr id="91" name="Google Shape;91;p19"/>
          <p:cNvSpPr txBox="1">
            <a:spLocks noGrp="1"/>
          </p:cNvSpPr>
          <p:nvPr>
            <p:ph type="body" idx="1"/>
          </p:nvPr>
        </p:nvSpPr>
        <p:spPr>
          <a:xfrm>
            <a:off x="281883" y="1023266"/>
            <a:ext cx="8520600" cy="3561970"/>
          </a:xfrm>
          <a:prstGeom prst="rect">
            <a:avLst/>
          </a:prstGeom>
        </p:spPr>
        <p:txBody>
          <a:bodyPr spcFirstLastPara="1" wrap="square" lIns="91425" tIns="91425" rIns="91425" bIns="91425" anchor="t" anchorCtr="0">
            <a:noAutofit/>
          </a:bodyPr>
          <a:lstStyle/>
          <a:p>
            <a:pPr marL="285750" indent="-285750">
              <a:buClr>
                <a:prstClr val="black"/>
              </a:buClr>
            </a:pPr>
            <a:r>
              <a:rPr lang="en" sz="1400" dirty="0">
                <a:ea typeface="+mn-lt"/>
                <a:cs typeface="+mn-lt"/>
              </a:rPr>
              <a:t>Graph Initialization: We start by defining a graph that represents the locations of people, hospitals, and safe centers, including road conditions and attributes.</a:t>
            </a:r>
          </a:p>
          <a:p>
            <a:pPr marL="285750" indent="-285750">
              <a:buClr>
                <a:srgbClr val="000000"/>
              </a:buClr>
            </a:pPr>
            <a:endParaRPr lang="en" sz="1400" dirty="0">
              <a:ea typeface="+mn-lt"/>
              <a:cs typeface="+mn-lt"/>
            </a:endParaRPr>
          </a:p>
          <a:p>
            <a:pPr marL="285750" indent="-285750"/>
            <a:r>
              <a:rPr lang="en" sz="1400" dirty="0">
                <a:ea typeface="+mn-lt"/>
                <a:cs typeface="+mn-lt"/>
              </a:rPr>
              <a:t>The initial creation of the graph involves setting up the nodes and edges based on predefined information about road capacities and conditions. </a:t>
            </a:r>
          </a:p>
          <a:p>
            <a:pPr marL="285750" indent="-285750">
              <a:buSzPts val="1100"/>
            </a:pPr>
            <a:endParaRPr lang="en" sz="1400" dirty="0">
              <a:ea typeface="+mn-lt"/>
              <a:cs typeface="+mn-lt"/>
            </a:endParaRPr>
          </a:p>
          <a:p>
            <a:pPr marL="285750" indent="-285750"/>
            <a:r>
              <a:rPr lang="en" sz="1400" dirty="0">
                <a:ea typeface="+mn-lt"/>
                <a:cs typeface="+mn-lt"/>
              </a:rPr>
              <a:t>The conditions of the roads are categorized into "good", "average", and "poor", each associated with a respective weight factor (1, 5, 10). </a:t>
            </a:r>
          </a:p>
          <a:p>
            <a:pPr marL="285750" indent="-285750"/>
            <a:endParaRPr lang="en" sz="1400" dirty="0">
              <a:ea typeface="+mn-lt"/>
              <a:cs typeface="+mn-lt"/>
            </a:endParaRPr>
          </a:p>
          <a:p>
            <a:pPr marL="285750" indent="-285750"/>
            <a:r>
              <a:rPr lang="en" sz="1400" dirty="0">
                <a:ea typeface="+mn-lt"/>
                <a:cs typeface="+mn-lt"/>
              </a:rPr>
              <a:t>This weight factor provides a quantifiable measure of the road's quality, aiding in the calculation of optimal routes.</a:t>
            </a:r>
          </a:p>
          <a:p>
            <a:pPr marL="285750" indent="-285750"/>
            <a:endParaRPr lang="en" sz="1400" dirty="0">
              <a:latin typeface="Calibri"/>
              <a:cs typeface="Calibri" panose="020F0502020204030204"/>
            </a:endParaRPr>
          </a:p>
          <a:p>
            <a:pPr marL="285750" indent="-285750"/>
            <a:r>
              <a:rPr lang="en" sz="1400" dirty="0">
                <a:latin typeface="Calibri"/>
                <a:cs typeface="Arial"/>
              </a:rPr>
              <a:t>User inputs location and disaster type, System then dynamically adjusts the graph's edge weights to incorporate new information.</a:t>
            </a:r>
          </a:p>
          <a:p>
            <a:pPr marL="285750" indent="-285750"/>
            <a:endParaRPr lang="en" sz="1400" dirty="0">
              <a:latin typeface="Calibri"/>
              <a:ea typeface="+mn-lt"/>
              <a:cs typeface="Arial"/>
            </a:endParaRPr>
          </a:p>
          <a:p>
            <a:pPr marL="285750" indent="-285750"/>
            <a:r>
              <a:rPr lang="en" sz="1400" dirty="0">
                <a:ea typeface="+mn-lt"/>
                <a:cs typeface="+mn-lt"/>
              </a:rPr>
              <a:t>Risk Definitions: Each disaster type is associated with specific risky attributes (e.g., fire is risky near forests). These attributes are used to adjust the weights in the graph.</a:t>
            </a:r>
            <a:endParaRPr lang="en" sz="1400" dirty="0">
              <a:latin typeface="Calibri"/>
              <a:cs typeface="Calibri"/>
            </a:endParaRPr>
          </a:p>
          <a:p>
            <a:pPr marL="285750" indent="-285750"/>
            <a:endParaRPr lang="en" sz="1400" dirty="0">
              <a:ea typeface="+mn-lt"/>
              <a:cs typeface="+mn-lt"/>
            </a:endParaRPr>
          </a:p>
          <a:p>
            <a:pPr marL="285750" indent="-285750"/>
            <a:r>
              <a:rPr lang="en" sz="1400" dirty="0">
                <a:ea typeface="+mn-lt"/>
                <a:cs typeface="+mn-lt"/>
              </a:rPr>
              <a:t>Penalty for Risk: Risky attributes add a penalty to the associated edge weights in the graph. This discourages the system from choosing risky routes during disasters.</a:t>
            </a:r>
            <a:endParaRPr lang="en" sz="1400" dirty="0">
              <a:cs typeface="Calibri"/>
            </a:endParaRPr>
          </a:p>
          <a:p>
            <a:pPr marL="0" indent="0">
              <a:buNone/>
            </a:pPr>
            <a:endParaRPr lang="en" sz="1400" dirty="0">
              <a:latin typeface="Calibri"/>
              <a:cs typeface="Arial"/>
            </a:endParaRPr>
          </a:p>
          <a:p>
            <a:pPr marL="285750" indent="-285750"/>
            <a:endParaRPr lang="en" sz="1400" dirty="0">
              <a:latin typeface="Calibri"/>
              <a:cs typeface="Arial"/>
            </a:endParaRPr>
          </a:p>
          <a:p>
            <a:pPr marL="400050" indent="-285750"/>
            <a:endParaRPr lang="en" sz="1400" dirty="0">
              <a:ea typeface="+mn-lt"/>
              <a:cs typeface="+mn-lt"/>
            </a:endParaRPr>
          </a:p>
          <a:p>
            <a:pPr marL="285750" indent="-285750"/>
            <a:endParaRPr lang="en" sz="1400" dirty="0">
              <a:cs typeface="Calibri"/>
            </a:endParaRPr>
          </a:p>
          <a:p>
            <a:pPr>
              <a:buSzPts val="1100"/>
              <a:buFont typeface="Arial" panose="020B0604020202020204" pitchFamily="34" charset="0"/>
              <a:buChar char="●"/>
            </a:pPr>
            <a:endParaRPr lang="en-US" sz="1400" dirty="0">
              <a:cs typeface="Calibri"/>
            </a:endParaRPr>
          </a:p>
          <a:p>
            <a:pPr marL="285750" indent="-285750">
              <a:buClr>
                <a:schemeClr val="dk1"/>
              </a:buClr>
              <a:buSzPts val="1100"/>
              <a:buFont typeface="Arial" panose="020B0604020202020204" pitchFamily="34" charset="0"/>
              <a:buChar char="●"/>
            </a:pPr>
            <a:endParaRPr lang="en" sz="1400" dirty="0">
              <a:cs typeface="Calibri" panose="020F0502020204030204"/>
            </a:endParaRPr>
          </a:p>
          <a:p>
            <a:pPr marL="285750" indent="-285750">
              <a:buClr>
                <a:schemeClr val="dk1"/>
              </a:buClr>
              <a:buSzPts val="1100"/>
            </a:pPr>
            <a:endParaRPr lang="en" sz="1400" dirty="0">
              <a:cs typeface="Calibri" panose="020F0502020204030204"/>
            </a:endParaRPr>
          </a:p>
          <a:p>
            <a:pPr marL="285750" lvl="0" indent="-285750" algn="l" rtl="0">
              <a:spcBef>
                <a:spcPts val="0"/>
              </a:spcBef>
              <a:spcAft>
                <a:spcPts val="0"/>
              </a:spcAft>
              <a:buClr>
                <a:schemeClr val="dk1"/>
              </a:buClr>
              <a:buSzPts val="1100"/>
              <a:buFont typeface="Arial"/>
              <a:buChar char="●"/>
            </a:pPr>
            <a:endParaRPr sz="1400" dirty="0">
              <a:cs typeface="Calibri" panose="020F0502020204030204"/>
            </a:endParaRPr>
          </a:p>
          <a:p>
            <a:pPr marL="285750" lvl="0" indent="-285750" algn="l" rtl="0">
              <a:spcBef>
                <a:spcPts val="0"/>
              </a:spcBef>
              <a:spcAft>
                <a:spcPts val="0"/>
              </a:spcAft>
              <a:buClr>
                <a:schemeClr val="dk1"/>
              </a:buClr>
              <a:buSzPts val="1100"/>
              <a:buFont typeface="Arial"/>
              <a:buChar char="●"/>
            </a:pPr>
            <a:endParaRPr sz="1400" dirty="0">
              <a:cs typeface="Calibri" panose="020F0502020204030204"/>
            </a:endParaRPr>
          </a:p>
          <a:p>
            <a:pPr marL="285750" lvl="0" indent="-285750" algn="l" rtl="0">
              <a:spcBef>
                <a:spcPts val="0"/>
              </a:spcBef>
              <a:spcAft>
                <a:spcPts val="0"/>
              </a:spcAft>
              <a:buClr>
                <a:schemeClr val="dk1"/>
              </a:buClr>
              <a:buSzPts val="1100"/>
              <a:buFont typeface="Arial"/>
              <a:buChar char="●"/>
            </a:pPr>
            <a:endParaRPr sz="1400" dirty="0">
              <a:cs typeface="Calibri" panose="020F0502020204030204"/>
            </a:endParaRPr>
          </a:p>
          <a:p>
            <a:pPr marL="285750" lvl="0" indent="-285750" algn="l" rtl="0">
              <a:spcBef>
                <a:spcPts val="0"/>
              </a:spcBef>
              <a:spcAft>
                <a:spcPts val="0"/>
              </a:spcAft>
              <a:buClr>
                <a:schemeClr val="dk1"/>
              </a:buClr>
              <a:buSzPts val="1100"/>
              <a:buFont typeface="Arial"/>
              <a:buChar char="●"/>
            </a:pPr>
            <a:endParaRPr sz="1400" dirty="0">
              <a:cs typeface="Calibri" panose="020F0502020204030204"/>
            </a:endParaRPr>
          </a:p>
          <a:p>
            <a:pPr marL="285750" lvl="0" indent="-285750" algn="l" rtl="0">
              <a:spcBef>
                <a:spcPts val="0"/>
              </a:spcBef>
              <a:spcAft>
                <a:spcPts val="0"/>
              </a:spcAft>
              <a:buClr>
                <a:schemeClr val="dk1"/>
              </a:buClr>
              <a:buSzPts val="1100"/>
              <a:buFont typeface="Arial"/>
              <a:buChar char="●"/>
            </a:pPr>
            <a:endParaRPr sz="1400" dirty="0">
              <a:cs typeface="Calibri" panose="020F0502020204030204"/>
            </a:endParaRPr>
          </a:p>
        </p:txBody>
      </p:sp>
      <p:sp>
        <p:nvSpPr>
          <p:cNvPr id="2" name="Slide Number Placeholder 1">
            <a:extLst>
              <a:ext uri="{FF2B5EF4-FFF2-40B4-BE49-F238E27FC236}">
                <a16:creationId xmlns:a16="http://schemas.microsoft.com/office/drawing/2014/main" id="{CA48E59B-F3C4-35EE-7B5F-67DD7790F4A5}"/>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15</a:t>
            </a:fld>
            <a:endParaRPr lang="e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006309E-65E1-C82B-E8DD-0529C918DD68}"/>
              </a:ext>
            </a:extLst>
          </p:cNvPr>
          <p:cNvSpPr>
            <a:spLocks noGrp="1"/>
          </p:cNvSpPr>
          <p:nvPr>
            <p:ph type="body" idx="1"/>
          </p:nvPr>
        </p:nvSpPr>
        <p:spPr>
          <a:xfrm>
            <a:off x="311700" y="300617"/>
            <a:ext cx="8520600" cy="4268258"/>
          </a:xfrm>
        </p:spPr>
        <p:txBody>
          <a:bodyPr>
            <a:normAutofit lnSpcReduction="10000"/>
          </a:bodyPr>
          <a:lstStyle/>
          <a:p>
            <a:pPr marL="0" indent="0">
              <a:buNone/>
            </a:pPr>
            <a:endParaRPr lang="en-US">
              <a:cs typeface="Calibri" panose="020F0502020204030204"/>
            </a:endParaRPr>
          </a:p>
          <a:p>
            <a:pPr marL="285750" indent="-285750"/>
            <a:r>
              <a:rPr lang="en" sz="1700">
                <a:latin typeface="Calibri"/>
                <a:cs typeface="Arial"/>
              </a:rPr>
              <a:t>The system Updates edge weights considering disaster-specific risk attributes and Reflects the current disaster scenario for accurate evacuation routes.</a:t>
            </a:r>
          </a:p>
          <a:p>
            <a:pPr marL="285750" indent="-285750"/>
            <a:endParaRPr lang="en" sz="1700">
              <a:latin typeface="Calibri"/>
              <a:cs typeface="Arial"/>
            </a:endParaRPr>
          </a:p>
          <a:p>
            <a:pPr marL="285750" indent="-285750"/>
            <a:r>
              <a:rPr lang="en" sz="1700">
                <a:latin typeface="Calibri"/>
                <a:cs typeface="Arial"/>
              </a:rPr>
              <a:t>Real-time user input enables adaptability to dynamic disasters and Enhances efficiency and effectiveness in planning evacuation routes.</a:t>
            </a:r>
            <a:endParaRPr lang="en" sz="1700">
              <a:latin typeface="Calibri"/>
              <a:ea typeface="+mn-lt"/>
              <a:cs typeface="Arial"/>
            </a:endParaRPr>
          </a:p>
          <a:p>
            <a:pPr marL="285750" indent="-285750"/>
            <a:endParaRPr lang="en" sz="1700">
              <a:ea typeface="+mn-lt"/>
              <a:cs typeface="Arial"/>
            </a:endParaRPr>
          </a:p>
          <a:p>
            <a:pPr marL="285750" indent="-285750"/>
            <a:r>
              <a:rPr lang="en" sz="1700">
                <a:ea typeface="+mn-lt"/>
                <a:cs typeface="+mn-lt"/>
              </a:rPr>
              <a:t>Path Calculation: Using Dijkstra’s algorithm, the shortest paths to the nearest hospital or safe center are determined based on the user's preferences.</a:t>
            </a:r>
          </a:p>
          <a:p>
            <a:pPr marL="285750" indent="-285750"/>
            <a:endParaRPr lang="en" sz="1700">
              <a:ea typeface="+mn-lt"/>
              <a:cs typeface="+mn-lt"/>
            </a:endParaRPr>
          </a:p>
          <a:p>
            <a:pPr marL="285750" indent="-285750"/>
            <a:r>
              <a:rPr lang="en" sz="1700">
                <a:ea typeface="+mn-lt"/>
                <a:cs typeface="+mn-lt"/>
              </a:rPr>
              <a:t>Output Generation: The system provides the user with the results, displaying the nearest hospital and safe center and the respective paths to reach them.</a:t>
            </a:r>
            <a:endParaRPr lang="en" sz="1700">
              <a:cs typeface="Calibri"/>
            </a:endParaRPr>
          </a:p>
          <a:p>
            <a:pPr marL="285750" indent="-285750"/>
            <a:endParaRPr lang="en" sz="1700">
              <a:ea typeface="+mn-lt"/>
              <a:cs typeface="+mn-lt"/>
            </a:endParaRPr>
          </a:p>
          <a:p>
            <a:pPr marL="285750" indent="-285750"/>
            <a:r>
              <a:rPr lang="en" sz="1700">
                <a:ea typeface="+mn-lt"/>
                <a:cs typeface="+mn-lt"/>
              </a:rPr>
              <a:t>Dynamic Adaptability: The system can adjust routes as conditions change during the disaster, maintaining its effectiveness and efficiency.</a:t>
            </a:r>
            <a:endParaRPr lang="en" sz="1700">
              <a:cs typeface="Calibri"/>
            </a:endParaRPr>
          </a:p>
          <a:p>
            <a:pPr marL="285750" indent="-285750"/>
            <a:endParaRPr lang="en" sz="1700">
              <a:ea typeface="+mn-lt"/>
              <a:cs typeface="+mn-lt"/>
            </a:endParaRPr>
          </a:p>
          <a:p>
            <a:pPr marL="285750" indent="-285750"/>
            <a:r>
              <a:rPr lang="en" sz="1700">
                <a:ea typeface="+mn-lt"/>
                <a:cs typeface="+mn-lt"/>
              </a:rPr>
              <a:t>Personalization: The system creates individualized evacuation plans, taking into account each user's specific circumstances and needs</a:t>
            </a:r>
            <a:endParaRPr lang="en" sz="1700" b="1">
              <a:cs typeface="Calibri"/>
            </a:endParaRPr>
          </a:p>
          <a:p>
            <a:pPr marL="285750" indent="-285750"/>
            <a:endParaRPr lang="en" sz="1700">
              <a:latin typeface="Calibri"/>
              <a:cs typeface="Arial"/>
            </a:endParaRPr>
          </a:p>
          <a:p>
            <a:pPr marL="285750" indent="-285750"/>
            <a:endParaRPr lang="en" sz="1700">
              <a:latin typeface="Calibri"/>
              <a:cs typeface="Arial"/>
            </a:endParaRPr>
          </a:p>
        </p:txBody>
      </p:sp>
      <p:sp>
        <p:nvSpPr>
          <p:cNvPr id="2" name="Slide Number Placeholder 1">
            <a:extLst>
              <a:ext uri="{FF2B5EF4-FFF2-40B4-BE49-F238E27FC236}">
                <a16:creationId xmlns:a16="http://schemas.microsoft.com/office/drawing/2014/main" id="{F14B89DE-97D5-2E30-653C-55AF9CF772DE}"/>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31374663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5AE4F-E236-A6CF-1455-65CCC3D64787}"/>
              </a:ext>
            </a:extLst>
          </p:cNvPr>
          <p:cNvSpPr>
            <a:spLocks noGrp="1"/>
          </p:cNvSpPr>
          <p:nvPr>
            <p:ph type="title"/>
          </p:nvPr>
        </p:nvSpPr>
        <p:spPr/>
        <p:txBody>
          <a:bodyPr>
            <a:normAutofit fontScale="90000"/>
          </a:bodyPr>
          <a:lstStyle/>
          <a:p>
            <a:r>
              <a:rPr lang="en-US">
                <a:solidFill>
                  <a:schemeClr val="accent2"/>
                </a:solidFill>
                <a:latin typeface="Copperplate Gothic Light"/>
                <a:cs typeface="Calibri Light"/>
              </a:rPr>
              <a:t>Enhancement</a:t>
            </a:r>
            <a:endParaRPr lang="en-US">
              <a:solidFill>
                <a:schemeClr val="accent2"/>
              </a:solidFill>
              <a:latin typeface="Copperplate Gothic Light"/>
            </a:endParaRPr>
          </a:p>
        </p:txBody>
      </p:sp>
      <p:sp>
        <p:nvSpPr>
          <p:cNvPr id="3" name="Text Placeholder 2">
            <a:extLst>
              <a:ext uri="{FF2B5EF4-FFF2-40B4-BE49-F238E27FC236}">
                <a16:creationId xmlns:a16="http://schemas.microsoft.com/office/drawing/2014/main" id="{922DF08C-3B1D-36BE-6EEA-5CAB133B7F16}"/>
              </a:ext>
            </a:extLst>
          </p:cNvPr>
          <p:cNvSpPr>
            <a:spLocks noGrp="1"/>
          </p:cNvSpPr>
          <p:nvPr>
            <p:ph type="body" idx="1"/>
          </p:nvPr>
        </p:nvSpPr>
        <p:spPr/>
        <p:txBody>
          <a:bodyPr spcFirstLastPara="1" vert="horz" wrap="square" lIns="91425" tIns="91425" rIns="91425" bIns="91425" rtlCol="0" anchor="t" anchorCtr="0">
            <a:noAutofit/>
          </a:bodyPr>
          <a:lstStyle/>
          <a:p>
            <a:r>
              <a:rPr lang="en" sz="1400" u="sng" dirty="0">
                <a:solidFill>
                  <a:srgbClr val="ED7D31"/>
                </a:solidFill>
                <a:ea typeface="+mn-lt"/>
                <a:cs typeface="+mn-lt"/>
              </a:rPr>
              <a:t>User Choice for Hospital </a:t>
            </a:r>
            <a:r>
              <a:rPr lang="en" sz="1400" b="1" dirty="0">
                <a:ea typeface="+mn-lt"/>
                <a:cs typeface="+mn-lt"/>
              </a:rPr>
              <a:t>:</a:t>
            </a:r>
            <a:r>
              <a:rPr lang="en" sz="1400" dirty="0">
                <a:ea typeface="+mn-lt"/>
                <a:cs typeface="+mn-lt"/>
              </a:rPr>
              <a:t> Users can indicate whether they wish to go to a hospital first. Depending on the response, the system calculates the shortest path to either the hospital or a safe center.</a:t>
            </a:r>
          </a:p>
          <a:p>
            <a:endParaRPr lang="en" sz="1400" dirty="0">
              <a:ea typeface="+mn-lt"/>
              <a:cs typeface="+mn-lt"/>
            </a:endParaRPr>
          </a:p>
          <a:p>
            <a:r>
              <a:rPr lang="en" sz="1400" dirty="0">
                <a:ea typeface="+mn-lt"/>
                <a:cs typeface="+mn-lt"/>
              </a:rPr>
              <a:t>If the option selected is YES then the graph is generated with the same risk attributes and road capabilities for the edges and the user is first directed to the hospital and then to safe centers with respect to the safest path.</a:t>
            </a:r>
          </a:p>
          <a:p>
            <a:endParaRPr lang="en" sz="1400" dirty="0">
              <a:ea typeface="+mn-lt"/>
              <a:cs typeface="+mn-lt"/>
            </a:endParaRPr>
          </a:p>
          <a:p>
            <a:r>
              <a:rPr lang="en" sz="1400" dirty="0">
                <a:ea typeface="+mn-lt"/>
                <a:cs typeface="+mn-lt"/>
              </a:rPr>
              <a:t>If the option selected is NO then the user is directed to safe centers with previously generated graph edge weights.</a:t>
            </a:r>
          </a:p>
          <a:p>
            <a:endParaRPr lang="en" sz="1400" dirty="0">
              <a:ea typeface="+mn-lt"/>
              <a:cs typeface="+mn-lt"/>
            </a:endParaRPr>
          </a:p>
          <a:p>
            <a:r>
              <a:rPr lang="en" sz="1400" dirty="0">
                <a:ea typeface="+mn-lt"/>
                <a:cs typeface="+mn-lt"/>
              </a:rPr>
              <a:t>Based on this user preference, the system employs Dijkstra's algorithm to find the shortest path either to the nearest hospital or to the nearest safe center.</a:t>
            </a:r>
          </a:p>
          <a:p>
            <a:endParaRPr lang="en" sz="1400" dirty="0">
              <a:ea typeface="+mn-lt"/>
              <a:cs typeface="+mn-lt"/>
            </a:endParaRPr>
          </a:p>
          <a:p>
            <a:r>
              <a:rPr lang="en" sz="1400" dirty="0">
                <a:ea typeface="+mn-lt"/>
                <a:cs typeface="+mn-lt"/>
              </a:rPr>
              <a:t>If the user chooses to go to the hospital first, the system calculates the shortest path from the hospital to the nearest safe center after reaching the hospital. </a:t>
            </a:r>
            <a:endParaRPr lang="en" sz="1400" dirty="0">
              <a:cs typeface="Calibri" panose="020F0502020204030204"/>
            </a:endParaRPr>
          </a:p>
          <a:p>
            <a:endParaRPr lang="en" sz="1400" dirty="0">
              <a:ea typeface="+mn-lt"/>
              <a:cs typeface="+mn-lt"/>
            </a:endParaRPr>
          </a:p>
          <a:p>
            <a:r>
              <a:rPr lang="en" sz="1400" dirty="0">
                <a:ea typeface="+mn-lt"/>
                <a:cs typeface="+mn-lt"/>
              </a:rPr>
              <a:t>Finally, the system outputs the optimal paths to the chosen destinations along with their distances, providing clear and effective evacuation guidance during the disaster.</a:t>
            </a:r>
            <a:endParaRPr lang="en" sz="1400" dirty="0">
              <a:cs typeface="Calibri" panose="020F0502020204030204"/>
            </a:endParaRPr>
          </a:p>
        </p:txBody>
      </p:sp>
      <p:sp>
        <p:nvSpPr>
          <p:cNvPr id="4" name="Slide Number Placeholder 3">
            <a:extLst>
              <a:ext uri="{FF2B5EF4-FFF2-40B4-BE49-F238E27FC236}">
                <a16:creationId xmlns:a16="http://schemas.microsoft.com/office/drawing/2014/main" id="{76722C4C-0F9C-0F76-645D-2333A1AD034C}"/>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21222991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E41A3-3932-E7D5-023D-F5E8148D1A56}"/>
              </a:ext>
            </a:extLst>
          </p:cNvPr>
          <p:cNvSpPr>
            <a:spLocks noGrp="1"/>
          </p:cNvSpPr>
          <p:nvPr>
            <p:ph type="title"/>
          </p:nvPr>
        </p:nvSpPr>
        <p:spPr>
          <a:xfrm>
            <a:off x="563747" y="1898984"/>
            <a:ext cx="2607366" cy="1339887"/>
          </a:xfrm>
        </p:spPr>
        <p:txBody>
          <a:bodyPr vert="horz" lIns="91440" tIns="45720" rIns="91440" bIns="45720" rtlCol="0" anchor="t">
            <a:normAutofit/>
          </a:bodyPr>
          <a:lstStyle/>
          <a:p>
            <a:r>
              <a:rPr lang="en-US" sz="2800">
                <a:solidFill>
                  <a:schemeClr val="accent2"/>
                </a:solidFill>
                <a:latin typeface="Copperplate Gothic Light"/>
              </a:rPr>
              <a:t>Pseudo Code</a:t>
            </a:r>
          </a:p>
          <a:p>
            <a:pPr>
              <a:spcBef>
                <a:spcPct val="0"/>
              </a:spcBef>
            </a:pPr>
            <a:endParaRPr lang="en-US" sz="3000" kern="1200">
              <a:solidFill>
                <a:schemeClr val="tx2"/>
              </a:solidFill>
              <a:latin typeface="+mj-lt"/>
              <a:cs typeface="Calibri Light"/>
            </a:endParaRPr>
          </a:p>
        </p:txBody>
      </p:sp>
      <p:pic>
        <p:nvPicPr>
          <p:cNvPr id="4" name="Picture 4" descr="A screenshot of a computer code&#10;&#10;Description automatically generated">
            <a:extLst>
              <a:ext uri="{FF2B5EF4-FFF2-40B4-BE49-F238E27FC236}">
                <a16:creationId xmlns:a16="http://schemas.microsoft.com/office/drawing/2014/main" id="{9538ECB3-4DFF-BBDA-C8ED-146126F72281}"/>
              </a:ext>
            </a:extLst>
          </p:cNvPr>
          <p:cNvPicPr>
            <a:picLocks noChangeAspect="1"/>
          </p:cNvPicPr>
          <p:nvPr/>
        </p:nvPicPr>
        <p:blipFill>
          <a:blip r:embed="rId2"/>
          <a:stretch>
            <a:fillRect/>
          </a:stretch>
        </p:blipFill>
        <p:spPr>
          <a:xfrm>
            <a:off x="4496438" y="213577"/>
            <a:ext cx="4462834" cy="4710700"/>
          </a:xfrm>
          <a:custGeom>
            <a:avLst/>
            <a:gdLst/>
            <a:ahLst/>
            <a:cxnLst/>
            <a:rect l="l" t="t" r="r" b="b"/>
            <a:pathLst>
              <a:path w="5017317" h="5380277">
                <a:moveTo>
                  <a:pt x="0" y="0"/>
                </a:moveTo>
                <a:lnTo>
                  <a:pt x="5017317" y="0"/>
                </a:lnTo>
                <a:lnTo>
                  <a:pt x="5017317" y="5380277"/>
                </a:lnTo>
                <a:lnTo>
                  <a:pt x="0" y="5380277"/>
                </a:lnTo>
                <a:close/>
              </a:path>
            </a:pathLst>
          </a:custGeom>
        </p:spPr>
      </p:pic>
      <p:sp>
        <p:nvSpPr>
          <p:cNvPr id="3" name="Slide Number Placeholder 2">
            <a:extLst>
              <a:ext uri="{FF2B5EF4-FFF2-40B4-BE49-F238E27FC236}">
                <a16:creationId xmlns:a16="http://schemas.microsoft.com/office/drawing/2014/main" id="{53FAEFC2-EEE9-7BF8-B528-6E1B1621E9AB}"/>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18</a:t>
            </a:fld>
            <a:endParaRPr lang="en"/>
          </a:p>
        </p:txBody>
      </p:sp>
    </p:spTree>
    <p:extLst>
      <p:ext uri="{BB962C8B-B14F-4D97-AF65-F5344CB8AC3E}">
        <p14:creationId xmlns:p14="http://schemas.microsoft.com/office/powerpoint/2010/main" val="33403652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A white paper with black text&#10;&#10;Description automatically generated">
            <a:extLst>
              <a:ext uri="{FF2B5EF4-FFF2-40B4-BE49-F238E27FC236}">
                <a16:creationId xmlns:a16="http://schemas.microsoft.com/office/drawing/2014/main" id="{1856D621-9E48-D95B-663D-882A7A9D2E8B}"/>
              </a:ext>
            </a:extLst>
          </p:cNvPr>
          <p:cNvPicPr>
            <a:picLocks noChangeAspect="1"/>
          </p:cNvPicPr>
          <p:nvPr/>
        </p:nvPicPr>
        <p:blipFill>
          <a:blip r:embed="rId2"/>
          <a:stretch>
            <a:fillRect/>
          </a:stretch>
        </p:blipFill>
        <p:spPr>
          <a:xfrm>
            <a:off x="4364967" y="252848"/>
            <a:ext cx="4527789" cy="4486842"/>
          </a:xfrm>
          <a:prstGeom prst="rect">
            <a:avLst/>
          </a:prstGeom>
        </p:spPr>
      </p:pic>
      <p:sp>
        <p:nvSpPr>
          <p:cNvPr id="10" name="Title 1">
            <a:extLst>
              <a:ext uri="{FF2B5EF4-FFF2-40B4-BE49-F238E27FC236}">
                <a16:creationId xmlns:a16="http://schemas.microsoft.com/office/drawing/2014/main" id="{D8A88414-7BB3-E0F1-EEE0-05622FF22CFF}"/>
              </a:ext>
            </a:extLst>
          </p:cNvPr>
          <p:cNvSpPr txBox="1">
            <a:spLocks/>
          </p:cNvSpPr>
          <p:nvPr/>
        </p:nvSpPr>
        <p:spPr>
          <a:xfrm>
            <a:off x="563747" y="1898984"/>
            <a:ext cx="2607366" cy="1339887"/>
          </a:xfrm>
          <a:prstGeom prst="rect">
            <a:avLst/>
          </a:prstGeom>
        </p:spPr>
        <p:txBody>
          <a:bodyPr spcFirstLastPara="1" vert="horz" wrap="square" lIns="91440" tIns="45720" rIns="91440" bIns="45720" rtlCol="0" anchor="t" anchorCtr="0">
            <a:normAutofit/>
          </a:bodyPr>
          <a:lstStyle>
            <a:lvl1pPr lvl="0" algn="l" defTabSz="914400" rtl="0" eaLnBrk="1" latinLnBrk="0" hangingPunct="1">
              <a:lnSpc>
                <a:spcPct val="90000"/>
              </a:lnSpc>
              <a:spcBef>
                <a:spcPts val="0"/>
              </a:spcBef>
              <a:spcAft>
                <a:spcPts val="0"/>
              </a:spcAft>
              <a:buSzPts val="2800"/>
              <a:buNone/>
              <a:defRPr sz="44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a:buClrTx/>
              <a:buFontTx/>
            </a:pPr>
            <a:r>
              <a:rPr lang="en-US" sz="2800">
                <a:solidFill>
                  <a:schemeClr val="accent2"/>
                </a:solidFill>
                <a:latin typeface="Copperplate Gothic Light"/>
              </a:rPr>
              <a:t>Pseudo Code</a:t>
            </a:r>
          </a:p>
          <a:p>
            <a:pPr>
              <a:spcBef>
                <a:spcPct val="0"/>
              </a:spcBef>
              <a:buClrTx/>
              <a:buFontTx/>
            </a:pPr>
            <a:endParaRPr lang="en-US" sz="3000">
              <a:solidFill>
                <a:schemeClr val="tx2"/>
              </a:solidFill>
              <a:cs typeface="Calibri Light"/>
            </a:endParaRPr>
          </a:p>
        </p:txBody>
      </p:sp>
      <p:sp>
        <p:nvSpPr>
          <p:cNvPr id="2" name="Slide Number Placeholder 1">
            <a:extLst>
              <a:ext uri="{FF2B5EF4-FFF2-40B4-BE49-F238E27FC236}">
                <a16:creationId xmlns:a16="http://schemas.microsoft.com/office/drawing/2014/main" id="{6832C235-E571-B0B3-3F4E-A05390FE54CD}"/>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19</a:t>
            </a:fld>
            <a:endParaRPr lang="en"/>
          </a:p>
        </p:txBody>
      </p:sp>
    </p:spTree>
    <p:extLst>
      <p:ext uri="{BB962C8B-B14F-4D97-AF65-F5344CB8AC3E}">
        <p14:creationId xmlns:p14="http://schemas.microsoft.com/office/powerpoint/2010/main" val="3641384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9"/>
        <p:cNvGrpSpPr/>
        <p:nvPr/>
      </p:nvGrpSpPr>
      <p:grpSpPr>
        <a:xfrm>
          <a:off x="0" y="0"/>
          <a:ext cx="0" cy="0"/>
          <a:chOff x="0" y="0"/>
          <a:chExt cx="0" cy="0"/>
        </a:xfrm>
      </p:grpSpPr>
      <p:sp useBgFill="1">
        <p:nvSpPr>
          <p:cNvPr id="64" name="Rectangle 66">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55701"/>
            <a:ext cx="9143999" cy="2371610"/>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oogle Shape;60;p14"/>
          <p:cNvSpPr txBox="1">
            <a:spLocks noGrp="1"/>
          </p:cNvSpPr>
          <p:nvPr>
            <p:ph type="ctrTitle"/>
          </p:nvPr>
        </p:nvSpPr>
        <p:spPr>
          <a:xfrm>
            <a:off x="822960" y="244162"/>
            <a:ext cx="7543800" cy="2681084"/>
          </a:xfrm>
          <a:prstGeom prst="rect">
            <a:avLst/>
          </a:prstGeom>
          <a:effectLst>
            <a:outerShdw blurRad="50800" dist="38100" dir="2700000" algn="tl" rotWithShape="0">
              <a:prstClr val="black">
                <a:alpha val="40000"/>
              </a:prstClr>
            </a:outerShdw>
          </a:effectLst>
        </p:spPr>
        <p:txBody>
          <a:bodyPr spcFirstLastPara="1" lIns="91425" tIns="91425" rIns="91425" bIns="91425" anchorCtr="0">
            <a:normAutofit/>
          </a:bodyPr>
          <a:lstStyle/>
          <a:p>
            <a:pPr marL="0" lvl="0" indent="0" rtl="0">
              <a:spcBef>
                <a:spcPts val="0"/>
              </a:spcBef>
              <a:spcAft>
                <a:spcPts val="0"/>
              </a:spcAft>
              <a:buClr>
                <a:schemeClr val="dk1"/>
              </a:buClr>
              <a:buSzPts val="1100"/>
              <a:buFont typeface="Arial"/>
              <a:buNone/>
            </a:pPr>
            <a:r>
              <a:rPr lang="en-US" sz="4500" b="1" dirty="0">
                <a:solidFill>
                  <a:schemeClr val="accent2"/>
                </a:solidFill>
                <a:latin typeface="Copperplate Gothic Light"/>
              </a:rPr>
              <a:t>Disaster Evacuation Planning System</a:t>
            </a:r>
          </a:p>
          <a:p>
            <a:pPr marL="0" lvl="0" indent="0" rtl="0">
              <a:spcBef>
                <a:spcPts val="0"/>
              </a:spcBef>
              <a:spcAft>
                <a:spcPts val="0"/>
              </a:spcAft>
              <a:buNone/>
            </a:pPr>
            <a:endParaRPr lang="en-US" sz="4500" dirty="0">
              <a:solidFill>
                <a:srgbClr val="FFFFFF"/>
              </a:solidFill>
              <a:highlight>
                <a:srgbClr val="F7F7F8"/>
              </a:highlight>
              <a:latin typeface="Roboto"/>
              <a:ea typeface="Roboto"/>
              <a:cs typeface="Roboto"/>
              <a:sym typeface="Roboto"/>
            </a:endParaRPr>
          </a:p>
        </p:txBody>
      </p:sp>
      <p:sp>
        <p:nvSpPr>
          <p:cNvPr id="61" name="Google Shape;61;p14"/>
          <p:cNvSpPr txBox="1">
            <a:spLocks noGrp="1"/>
          </p:cNvSpPr>
          <p:nvPr>
            <p:ph type="subTitle" idx="1"/>
          </p:nvPr>
        </p:nvSpPr>
        <p:spPr>
          <a:xfrm>
            <a:off x="825038" y="3054032"/>
            <a:ext cx="7543800" cy="1845306"/>
          </a:xfrm>
          <a:prstGeom prst="rect">
            <a:avLst/>
          </a:prstGeom>
          <a:effectLst>
            <a:outerShdw blurRad="50800" dist="38100" dir="2700000" algn="tl" rotWithShape="0">
              <a:prstClr val="black">
                <a:alpha val="40000"/>
              </a:prstClr>
            </a:outerShdw>
          </a:effectLst>
        </p:spPr>
        <p:txBody>
          <a:bodyPr spcFirstLastPara="1" lIns="91425" tIns="91425" rIns="91425" bIns="91425" anchorCtr="0">
            <a:normAutofit/>
          </a:bodyPr>
          <a:lstStyle/>
          <a:p>
            <a:pPr>
              <a:spcBef>
                <a:spcPts val="0"/>
              </a:spcBef>
              <a:spcAft>
                <a:spcPts val="600"/>
              </a:spcAft>
              <a:buClr>
                <a:schemeClr val="dk1"/>
              </a:buClr>
              <a:buSzPts val="1100"/>
            </a:pPr>
            <a:r>
              <a:rPr lang="en" sz="1700" dirty="0">
                <a:solidFill>
                  <a:srgbClr val="FFFFFF"/>
                </a:solidFill>
                <a:cs typeface="Calibri"/>
              </a:rPr>
              <a:t>CS-5800 Algorithms Final Project</a:t>
            </a:r>
          </a:p>
          <a:p>
            <a:pPr>
              <a:spcBef>
                <a:spcPts val="0"/>
              </a:spcBef>
              <a:spcAft>
                <a:spcPts val="600"/>
              </a:spcAft>
            </a:pPr>
            <a:r>
              <a:rPr lang="en" sz="1700" dirty="0">
                <a:solidFill>
                  <a:srgbClr val="FFFFFF"/>
                </a:solidFill>
                <a:ea typeface="+mn-lt"/>
                <a:cs typeface="+mn-lt"/>
              </a:rPr>
              <a:t>Ajay </a:t>
            </a:r>
            <a:r>
              <a:rPr lang="en" sz="1700" dirty="0" err="1">
                <a:solidFill>
                  <a:srgbClr val="FFFFFF"/>
                </a:solidFill>
                <a:ea typeface="+mn-lt"/>
                <a:cs typeface="+mn-lt"/>
              </a:rPr>
              <a:t>Inavolu</a:t>
            </a:r>
            <a:r>
              <a:rPr lang="en" sz="1700" dirty="0">
                <a:solidFill>
                  <a:srgbClr val="FFFFFF"/>
                </a:solidFill>
                <a:ea typeface="+mn-lt"/>
                <a:cs typeface="+mn-lt"/>
              </a:rPr>
              <a:t> -  002763052</a:t>
            </a:r>
          </a:p>
          <a:p>
            <a:pPr>
              <a:spcBef>
                <a:spcPts val="0"/>
              </a:spcBef>
              <a:spcAft>
                <a:spcPts val="600"/>
              </a:spcAft>
            </a:pPr>
            <a:r>
              <a:rPr lang="en" sz="1700" dirty="0">
                <a:solidFill>
                  <a:srgbClr val="FFFFFF"/>
                </a:solidFill>
                <a:ea typeface="+mn-lt"/>
                <a:cs typeface="+mn-lt"/>
              </a:rPr>
              <a:t>Dheeraj </a:t>
            </a:r>
            <a:r>
              <a:rPr lang="en" sz="1700" dirty="0" err="1">
                <a:solidFill>
                  <a:srgbClr val="FFFFFF"/>
                </a:solidFill>
                <a:ea typeface="+mn-lt"/>
                <a:cs typeface="+mn-lt"/>
              </a:rPr>
              <a:t>Jonnalagadda</a:t>
            </a:r>
            <a:r>
              <a:rPr lang="en" sz="1700" dirty="0">
                <a:solidFill>
                  <a:srgbClr val="FFFFFF"/>
                </a:solidFill>
                <a:ea typeface="+mn-lt"/>
                <a:cs typeface="+mn-lt"/>
              </a:rPr>
              <a:t> Anjani - 002635351</a:t>
            </a:r>
          </a:p>
          <a:p>
            <a:pPr>
              <a:spcBef>
                <a:spcPts val="0"/>
              </a:spcBef>
              <a:spcAft>
                <a:spcPts val="600"/>
              </a:spcAft>
            </a:pPr>
            <a:r>
              <a:rPr lang="en" sz="1700" dirty="0" err="1">
                <a:solidFill>
                  <a:srgbClr val="FFFFFF"/>
                </a:solidFill>
                <a:ea typeface="+mn-lt"/>
                <a:cs typeface="+mn-lt"/>
              </a:rPr>
              <a:t>Gowreesh</a:t>
            </a:r>
            <a:r>
              <a:rPr lang="en" sz="1700" dirty="0">
                <a:solidFill>
                  <a:srgbClr val="FFFFFF"/>
                </a:solidFill>
                <a:ea typeface="+mn-lt"/>
                <a:cs typeface="+mn-lt"/>
              </a:rPr>
              <a:t> </a:t>
            </a:r>
            <a:r>
              <a:rPr lang="en" sz="1700" dirty="0" err="1">
                <a:solidFill>
                  <a:srgbClr val="FFFFFF"/>
                </a:solidFill>
                <a:ea typeface="+mn-lt"/>
                <a:cs typeface="+mn-lt"/>
              </a:rPr>
              <a:t>Gunupati</a:t>
            </a:r>
            <a:r>
              <a:rPr lang="en" sz="1700" dirty="0">
                <a:solidFill>
                  <a:srgbClr val="FFFFFF"/>
                </a:solidFill>
                <a:ea typeface="+mn-lt"/>
                <a:cs typeface="+mn-lt"/>
              </a:rPr>
              <a:t> - 002647248</a:t>
            </a:r>
          </a:p>
          <a:p>
            <a:pPr>
              <a:spcBef>
                <a:spcPts val="0"/>
              </a:spcBef>
              <a:spcAft>
                <a:spcPts val="600"/>
              </a:spcAft>
            </a:pPr>
            <a:r>
              <a:rPr lang="en" sz="1700" dirty="0" err="1">
                <a:solidFill>
                  <a:srgbClr val="FFFFFF"/>
                </a:solidFill>
                <a:ea typeface="+mn-lt"/>
                <a:cs typeface="+mn-lt"/>
              </a:rPr>
              <a:t>Saideep</a:t>
            </a:r>
            <a:r>
              <a:rPr lang="en" sz="1700" dirty="0">
                <a:solidFill>
                  <a:srgbClr val="FFFFFF"/>
                </a:solidFill>
                <a:ea typeface="+mn-lt"/>
                <a:cs typeface="+mn-lt"/>
              </a:rPr>
              <a:t> </a:t>
            </a:r>
            <a:r>
              <a:rPr lang="en" sz="1700" dirty="0" err="1">
                <a:solidFill>
                  <a:srgbClr val="FFFFFF"/>
                </a:solidFill>
                <a:ea typeface="+mn-lt"/>
                <a:cs typeface="+mn-lt"/>
              </a:rPr>
              <a:t>Samineni</a:t>
            </a:r>
            <a:r>
              <a:rPr lang="en" sz="1700" dirty="0">
                <a:solidFill>
                  <a:srgbClr val="FFFFFF"/>
                </a:solidFill>
                <a:ea typeface="+mn-lt"/>
                <a:cs typeface="+mn-lt"/>
              </a:rPr>
              <a:t> - 002638316</a:t>
            </a:r>
            <a:endParaRPr lang="en" sz="1700" dirty="0">
              <a:solidFill>
                <a:srgbClr val="FFFFFF"/>
              </a:solidFill>
            </a:endParaRPr>
          </a:p>
          <a:p>
            <a:pPr>
              <a:spcBef>
                <a:spcPts val="0"/>
              </a:spcBef>
              <a:spcAft>
                <a:spcPts val="600"/>
              </a:spcAft>
              <a:buSzPts val="1100"/>
            </a:pPr>
            <a:endParaRPr lang="en" sz="1700" dirty="0">
              <a:solidFill>
                <a:srgbClr val="FFFFFF"/>
              </a:solidFill>
              <a:cs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C9C18-AAE5-70B6-B4E6-0782E4A18A81}"/>
              </a:ext>
            </a:extLst>
          </p:cNvPr>
          <p:cNvSpPr>
            <a:spLocks noGrp="1"/>
          </p:cNvSpPr>
          <p:nvPr>
            <p:ph type="title"/>
          </p:nvPr>
        </p:nvSpPr>
        <p:spPr>
          <a:xfrm>
            <a:off x="479160" y="94422"/>
            <a:ext cx="8182230" cy="1026460"/>
          </a:xfrm>
        </p:spPr>
        <p:txBody>
          <a:bodyPr vert="horz" lIns="91440" tIns="45720" rIns="91440" bIns="45720" rtlCol="0" anchor="ctr">
            <a:normAutofit/>
          </a:bodyPr>
          <a:lstStyle/>
          <a:p>
            <a:pPr algn="ctr">
              <a:spcBef>
                <a:spcPct val="0"/>
              </a:spcBef>
            </a:pPr>
            <a:r>
              <a:rPr lang="en-US" sz="4000" dirty="0">
                <a:solidFill>
                  <a:schemeClr val="accent2"/>
                </a:solidFill>
                <a:latin typeface="Copperplate Gothic Light"/>
              </a:rPr>
              <a:t>Sample Outputs</a:t>
            </a:r>
          </a:p>
        </p:txBody>
      </p:sp>
      <p:pic>
        <p:nvPicPr>
          <p:cNvPr id="4" name="Picture 4" descr="A screenshot of a computer&#10;&#10;Description automatically generated">
            <a:extLst>
              <a:ext uri="{FF2B5EF4-FFF2-40B4-BE49-F238E27FC236}">
                <a16:creationId xmlns:a16="http://schemas.microsoft.com/office/drawing/2014/main" id="{3793703D-3EAF-75D5-50C2-198C1F3AA051}"/>
              </a:ext>
            </a:extLst>
          </p:cNvPr>
          <p:cNvPicPr>
            <a:picLocks noChangeAspect="1"/>
          </p:cNvPicPr>
          <p:nvPr/>
        </p:nvPicPr>
        <p:blipFill>
          <a:blip r:embed="rId2"/>
          <a:stretch>
            <a:fillRect/>
          </a:stretch>
        </p:blipFill>
        <p:spPr>
          <a:xfrm>
            <a:off x="2019135" y="974643"/>
            <a:ext cx="5100364" cy="3188348"/>
          </a:xfrm>
          <a:prstGeom prst="rect">
            <a:avLst/>
          </a:prstGeom>
        </p:spPr>
      </p:pic>
      <p:pic>
        <p:nvPicPr>
          <p:cNvPr id="5" name="Picture 5" descr="A screenshot of a computer&#10;&#10;Description automatically generated">
            <a:extLst>
              <a:ext uri="{FF2B5EF4-FFF2-40B4-BE49-F238E27FC236}">
                <a16:creationId xmlns:a16="http://schemas.microsoft.com/office/drawing/2014/main" id="{9C067819-02C8-B061-3824-E8A3D9CE6543}"/>
              </a:ext>
            </a:extLst>
          </p:cNvPr>
          <p:cNvPicPr>
            <a:picLocks noChangeAspect="1"/>
          </p:cNvPicPr>
          <p:nvPr/>
        </p:nvPicPr>
        <p:blipFill>
          <a:blip r:embed="rId3"/>
          <a:stretch>
            <a:fillRect/>
          </a:stretch>
        </p:blipFill>
        <p:spPr>
          <a:xfrm>
            <a:off x="1490472" y="4267152"/>
            <a:ext cx="6158881" cy="578986"/>
          </a:xfrm>
          <a:prstGeom prst="rect">
            <a:avLst/>
          </a:prstGeom>
        </p:spPr>
      </p:pic>
      <p:sp>
        <p:nvSpPr>
          <p:cNvPr id="3" name="Slide Number Placeholder 2">
            <a:extLst>
              <a:ext uri="{FF2B5EF4-FFF2-40B4-BE49-F238E27FC236}">
                <a16:creationId xmlns:a16="http://schemas.microsoft.com/office/drawing/2014/main" id="{B6121EF5-825D-76CF-68E2-24B9175C4109}"/>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14358787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screenshot of a computer&#10;&#10;Description automatically generated">
            <a:extLst>
              <a:ext uri="{FF2B5EF4-FFF2-40B4-BE49-F238E27FC236}">
                <a16:creationId xmlns:a16="http://schemas.microsoft.com/office/drawing/2014/main" id="{DA0DD772-83A7-8408-D9D6-BA63FFAE28BD}"/>
              </a:ext>
            </a:extLst>
          </p:cNvPr>
          <p:cNvPicPr>
            <a:picLocks noChangeAspect="1"/>
          </p:cNvPicPr>
          <p:nvPr/>
        </p:nvPicPr>
        <p:blipFill>
          <a:blip r:embed="rId2"/>
          <a:stretch>
            <a:fillRect/>
          </a:stretch>
        </p:blipFill>
        <p:spPr>
          <a:xfrm>
            <a:off x="1994620" y="4143745"/>
            <a:ext cx="5152475" cy="707781"/>
          </a:xfrm>
          <a:prstGeom prst="rect">
            <a:avLst/>
          </a:prstGeom>
        </p:spPr>
      </p:pic>
      <p:pic>
        <p:nvPicPr>
          <p:cNvPr id="6" name="Picture 6" descr="A screenshot of a computer&#10;&#10;Description automatically generated">
            <a:extLst>
              <a:ext uri="{FF2B5EF4-FFF2-40B4-BE49-F238E27FC236}">
                <a16:creationId xmlns:a16="http://schemas.microsoft.com/office/drawing/2014/main" id="{9D3866F9-9687-6B62-7ED1-EAE6E17D6BBB}"/>
              </a:ext>
            </a:extLst>
          </p:cNvPr>
          <p:cNvPicPr>
            <a:picLocks noChangeAspect="1"/>
          </p:cNvPicPr>
          <p:nvPr/>
        </p:nvPicPr>
        <p:blipFill>
          <a:blip r:embed="rId3"/>
          <a:stretch>
            <a:fillRect/>
          </a:stretch>
        </p:blipFill>
        <p:spPr>
          <a:xfrm>
            <a:off x="2073864" y="715882"/>
            <a:ext cx="4992154" cy="3120717"/>
          </a:xfrm>
          <a:prstGeom prst="rect">
            <a:avLst/>
          </a:prstGeom>
        </p:spPr>
      </p:pic>
      <p:sp>
        <p:nvSpPr>
          <p:cNvPr id="2" name="Slide Number Placeholder 1">
            <a:extLst>
              <a:ext uri="{FF2B5EF4-FFF2-40B4-BE49-F238E27FC236}">
                <a16:creationId xmlns:a16="http://schemas.microsoft.com/office/drawing/2014/main" id="{0548AEA2-42D9-49C3-E101-16A4FC337F3C}"/>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21</a:t>
            </a:fld>
            <a:endParaRPr lang="en"/>
          </a:p>
        </p:txBody>
      </p:sp>
    </p:spTree>
    <p:extLst>
      <p:ext uri="{BB962C8B-B14F-4D97-AF65-F5344CB8AC3E}">
        <p14:creationId xmlns:p14="http://schemas.microsoft.com/office/powerpoint/2010/main" val="18349841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screenshot of a computer program&#10;&#10;Description automatically generated">
            <a:extLst>
              <a:ext uri="{FF2B5EF4-FFF2-40B4-BE49-F238E27FC236}">
                <a16:creationId xmlns:a16="http://schemas.microsoft.com/office/drawing/2014/main" id="{EA28E119-D7CC-34FF-9762-32D3EF208893}"/>
              </a:ext>
            </a:extLst>
          </p:cNvPr>
          <p:cNvPicPr>
            <a:picLocks noChangeAspect="1"/>
          </p:cNvPicPr>
          <p:nvPr/>
        </p:nvPicPr>
        <p:blipFill>
          <a:blip r:embed="rId2"/>
          <a:stretch>
            <a:fillRect/>
          </a:stretch>
        </p:blipFill>
        <p:spPr>
          <a:xfrm>
            <a:off x="1715052" y="4018210"/>
            <a:ext cx="5720323" cy="784556"/>
          </a:xfrm>
          <a:prstGeom prst="rect">
            <a:avLst/>
          </a:prstGeom>
        </p:spPr>
      </p:pic>
      <p:pic>
        <p:nvPicPr>
          <p:cNvPr id="4" name="Picture 4" descr="A screenshot of a computer&#10;&#10;Description automatically generated">
            <a:extLst>
              <a:ext uri="{FF2B5EF4-FFF2-40B4-BE49-F238E27FC236}">
                <a16:creationId xmlns:a16="http://schemas.microsoft.com/office/drawing/2014/main" id="{7594B90C-52BC-E556-2FA5-4E8A812DBB41}"/>
              </a:ext>
            </a:extLst>
          </p:cNvPr>
          <p:cNvPicPr>
            <a:picLocks noChangeAspect="1"/>
          </p:cNvPicPr>
          <p:nvPr/>
        </p:nvPicPr>
        <p:blipFill>
          <a:blip r:embed="rId3"/>
          <a:stretch>
            <a:fillRect/>
          </a:stretch>
        </p:blipFill>
        <p:spPr>
          <a:xfrm>
            <a:off x="1887527" y="326949"/>
            <a:ext cx="5372454" cy="3356541"/>
          </a:xfrm>
          <a:prstGeom prst="rect">
            <a:avLst/>
          </a:prstGeom>
        </p:spPr>
      </p:pic>
      <p:sp>
        <p:nvSpPr>
          <p:cNvPr id="2" name="Slide Number Placeholder 1">
            <a:extLst>
              <a:ext uri="{FF2B5EF4-FFF2-40B4-BE49-F238E27FC236}">
                <a16:creationId xmlns:a16="http://schemas.microsoft.com/office/drawing/2014/main" id="{ABD64981-D5D8-413D-8CAF-AE6E08F4DB35}"/>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22</a:t>
            </a:fld>
            <a:endParaRPr lang="en"/>
          </a:p>
        </p:txBody>
      </p:sp>
    </p:spTree>
    <p:extLst>
      <p:ext uri="{BB962C8B-B14F-4D97-AF65-F5344CB8AC3E}">
        <p14:creationId xmlns:p14="http://schemas.microsoft.com/office/powerpoint/2010/main" val="39891654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screenshot of a computer&#10;&#10;Description automatically generated">
            <a:extLst>
              <a:ext uri="{FF2B5EF4-FFF2-40B4-BE49-F238E27FC236}">
                <a16:creationId xmlns:a16="http://schemas.microsoft.com/office/drawing/2014/main" id="{66382375-293D-77ED-38AC-2D3196DE4453}"/>
              </a:ext>
            </a:extLst>
          </p:cNvPr>
          <p:cNvPicPr>
            <a:picLocks noChangeAspect="1"/>
          </p:cNvPicPr>
          <p:nvPr/>
        </p:nvPicPr>
        <p:blipFill rotWithShape="1">
          <a:blip r:embed="rId2"/>
          <a:srcRect t="10000"/>
          <a:stretch/>
        </p:blipFill>
        <p:spPr>
          <a:xfrm>
            <a:off x="969898" y="898977"/>
            <a:ext cx="7208482" cy="4056874"/>
          </a:xfrm>
          <a:prstGeom prst="rect">
            <a:avLst/>
          </a:prstGeom>
        </p:spPr>
      </p:pic>
      <p:sp>
        <p:nvSpPr>
          <p:cNvPr id="2" name="Title 1">
            <a:extLst>
              <a:ext uri="{FF2B5EF4-FFF2-40B4-BE49-F238E27FC236}">
                <a16:creationId xmlns:a16="http://schemas.microsoft.com/office/drawing/2014/main" id="{15FF9A9C-05D0-F702-FBC6-60EBB54CB71C}"/>
              </a:ext>
            </a:extLst>
          </p:cNvPr>
          <p:cNvSpPr>
            <a:spLocks noGrp="1"/>
          </p:cNvSpPr>
          <p:nvPr>
            <p:ph type="title"/>
          </p:nvPr>
        </p:nvSpPr>
        <p:spPr>
          <a:xfrm>
            <a:off x="-1265686" y="168709"/>
            <a:ext cx="8408194" cy="558627"/>
          </a:xfrm>
        </p:spPr>
        <p:txBody>
          <a:bodyPr vert="horz" lIns="91440" tIns="45720" rIns="91440" bIns="45720" rtlCol="0" anchor="ctr">
            <a:noAutofit/>
          </a:bodyPr>
          <a:lstStyle/>
          <a:p>
            <a:pPr algn="ctr">
              <a:spcBef>
                <a:spcPct val="0"/>
              </a:spcBef>
            </a:pPr>
            <a:r>
              <a:rPr lang="en-US" sz="4000">
                <a:solidFill>
                  <a:schemeClr val="accent2"/>
                </a:solidFill>
                <a:latin typeface="Copperplate Gothic Light"/>
              </a:rPr>
              <a:t>All Shortest Paths</a:t>
            </a:r>
          </a:p>
        </p:txBody>
      </p:sp>
      <p:sp>
        <p:nvSpPr>
          <p:cNvPr id="3" name="Slide Number Placeholder 2">
            <a:extLst>
              <a:ext uri="{FF2B5EF4-FFF2-40B4-BE49-F238E27FC236}">
                <a16:creationId xmlns:a16="http://schemas.microsoft.com/office/drawing/2014/main" id="{F2EE7F68-B892-AB66-9214-DE53707941BD}"/>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23</a:t>
            </a:fld>
            <a:endParaRPr lang="en"/>
          </a:p>
        </p:txBody>
      </p:sp>
    </p:spTree>
    <p:extLst>
      <p:ext uri="{BB962C8B-B14F-4D97-AF65-F5344CB8AC3E}">
        <p14:creationId xmlns:p14="http://schemas.microsoft.com/office/powerpoint/2010/main" val="331896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C75A0-AAAD-FDB4-3997-4D279D4F4CBB}"/>
              </a:ext>
            </a:extLst>
          </p:cNvPr>
          <p:cNvSpPr>
            <a:spLocks noGrp="1"/>
          </p:cNvSpPr>
          <p:nvPr>
            <p:ph type="title"/>
          </p:nvPr>
        </p:nvSpPr>
        <p:spPr>
          <a:xfrm>
            <a:off x="479160" y="313182"/>
            <a:ext cx="8182230" cy="937045"/>
          </a:xfrm>
        </p:spPr>
        <p:txBody>
          <a:bodyPr vert="horz" lIns="91440" tIns="45720" rIns="91440" bIns="45720" rtlCol="0" anchor="ctr">
            <a:normAutofit/>
          </a:bodyPr>
          <a:lstStyle/>
          <a:p>
            <a:pPr algn="ctr">
              <a:spcBef>
                <a:spcPct val="0"/>
              </a:spcBef>
            </a:pPr>
            <a:r>
              <a:rPr lang="en-US" sz="4000" kern="1200">
                <a:solidFill>
                  <a:schemeClr val="accent2"/>
                </a:solidFill>
                <a:latin typeface="Copperplate Gothic Light"/>
              </a:rPr>
              <a:t>Output Validation</a:t>
            </a:r>
          </a:p>
        </p:txBody>
      </p:sp>
      <p:pic>
        <p:nvPicPr>
          <p:cNvPr id="4" name="Picture 4" descr="A screenshot of a computer&#10;&#10;Description automatically generated">
            <a:extLst>
              <a:ext uri="{FF2B5EF4-FFF2-40B4-BE49-F238E27FC236}">
                <a16:creationId xmlns:a16="http://schemas.microsoft.com/office/drawing/2014/main" id="{9DE7DA68-4ABA-5799-26D9-0D53586B1ADA}"/>
              </a:ext>
            </a:extLst>
          </p:cNvPr>
          <p:cNvPicPr>
            <a:picLocks noChangeAspect="1"/>
          </p:cNvPicPr>
          <p:nvPr/>
        </p:nvPicPr>
        <p:blipFill>
          <a:blip r:embed="rId2"/>
          <a:stretch>
            <a:fillRect/>
          </a:stretch>
        </p:blipFill>
        <p:spPr>
          <a:xfrm>
            <a:off x="240030" y="2253850"/>
            <a:ext cx="8661654" cy="1190977"/>
          </a:xfrm>
          <a:prstGeom prst="rect">
            <a:avLst/>
          </a:prstGeom>
        </p:spPr>
      </p:pic>
      <p:sp>
        <p:nvSpPr>
          <p:cNvPr id="3" name="Slide Number Placeholder 2">
            <a:extLst>
              <a:ext uri="{FF2B5EF4-FFF2-40B4-BE49-F238E27FC236}">
                <a16:creationId xmlns:a16="http://schemas.microsoft.com/office/drawing/2014/main" id="{34BF94DF-2BB1-2FCA-E6D1-C2C76AACCED9}"/>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40534066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F33D1-DE92-2387-BEF7-C947301A0CB8}"/>
              </a:ext>
            </a:extLst>
          </p:cNvPr>
          <p:cNvSpPr>
            <a:spLocks noGrp="1"/>
          </p:cNvSpPr>
          <p:nvPr>
            <p:ph type="title"/>
          </p:nvPr>
        </p:nvSpPr>
        <p:spPr/>
        <p:txBody>
          <a:bodyPr>
            <a:normAutofit fontScale="90000"/>
          </a:bodyPr>
          <a:lstStyle/>
          <a:p>
            <a:r>
              <a:rPr lang="en-US">
                <a:solidFill>
                  <a:schemeClr val="accent2"/>
                </a:solidFill>
                <a:latin typeface="Copperplate Gothic Light"/>
                <a:cs typeface="Calibri Light"/>
              </a:rPr>
              <a:t>Time Complexity</a:t>
            </a:r>
            <a:endParaRPr lang="en-US">
              <a:solidFill>
                <a:schemeClr val="accent2"/>
              </a:solidFill>
              <a:latin typeface="Copperplate Gothic Light"/>
            </a:endParaRPr>
          </a:p>
        </p:txBody>
      </p:sp>
      <p:sp>
        <p:nvSpPr>
          <p:cNvPr id="3" name="Text Placeholder 2">
            <a:extLst>
              <a:ext uri="{FF2B5EF4-FFF2-40B4-BE49-F238E27FC236}">
                <a16:creationId xmlns:a16="http://schemas.microsoft.com/office/drawing/2014/main" id="{8C978F60-6EA3-85FC-8B8F-B1C0BEFDDD4E}"/>
              </a:ext>
            </a:extLst>
          </p:cNvPr>
          <p:cNvSpPr>
            <a:spLocks noGrp="1"/>
          </p:cNvSpPr>
          <p:nvPr>
            <p:ph type="body" idx="1"/>
          </p:nvPr>
        </p:nvSpPr>
        <p:spPr/>
        <p:txBody>
          <a:bodyPr>
            <a:normAutofit/>
          </a:bodyPr>
          <a:lstStyle/>
          <a:p>
            <a:r>
              <a:rPr lang="en-US" sz="1700">
                <a:ea typeface="+mn-lt"/>
                <a:cs typeface="+mn-lt"/>
              </a:rPr>
              <a:t>The algorithm's time complexity primarily relies on Dijkstra's Algorithm, noted as O(E + V log V), where E denotes the total edges, and V represents the vertices or nodes.</a:t>
            </a:r>
            <a:endParaRPr lang="en-US" sz="1700">
              <a:cs typeface="Calibri"/>
            </a:endParaRPr>
          </a:p>
          <a:p>
            <a:endParaRPr lang="en-US" sz="1700">
              <a:cs typeface="Calibri"/>
            </a:endParaRPr>
          </a:p>
          <a:p>
            <a:r>
              <a:rPr lang="en-US" sz="1700">
                <a:ea typeface="+mn-lt"/>
                <a:cs typeface="+mn-lt"/>
              </a:rPr>
              <a:t>The process of creating the graph, with its time complexity of O(E), and modifying edge weights considering risky attributes also exhibit a time complexity of O(E).</a:t>
            </a:r>
            <a:endParaRPr lang="en-US" sz="1700">
              <a:cs typeface="Calibri"/>
            </a:endParaRPr>
          </a:p>
          <a:p>
            <a:endParaRPr lang="en-US" sz="1700">
              <a:cs typeface="Calibri"/>
            </a:endParaRPr>
          </a:p>
          <a:p>
            <a:r>
              <a:rPr lang="en-US" sz="1700">
                <a:ea typeface="+mn-lt"/>
                <a:cs typeface="+mn-lt"/>
              </a:rPr>
              <a:t>User inputs and results output have minimal effect on the overall time complexity, typically being constant time operations.</a:t>
            </a:r>
            <a:endParaRPr lang="en-US" sz="1700">
              <a:cs typeface="Calibri"/>
            </a:endParaRPr>
          </a:p>
          <a:p>
            <a:endParaRPr lang="en-US" sz="1700">
              <a:cs typeface="Calibri"/>
            </a:endParaRPr>
          </a:p>
          <a:p>
            <a:r>
              <a:rPr lang="en-US" sz="1700">
                <a:ea typeface="+mn-lt"/>
                <a:cs typeface="+mn-lt"/>
              </a:rPr>
              <a:t>Although the overall time complexity of the code is O(E + V log V), in most practical situations, the number of edges (E) far exceeds the number of vertices (V), making the effective time complexity closer to O(E). The efficiency of the algorithm is further enhanced with the use of a priority queue.</a:t>
            </a:r>
            <a:endParaRPr lang="en-US" sz="1700"/>
          </a:p>
        </p:txBody>
      </p:sp>
      <p:sp>
        <p:nvSpPr>
          <p:cNvPr id="4" name="Slide Number Placeholder 3">
            <a:extLst>
              <a:ext uri="{FF2B5EF4-FFF2-40B4-BE49-F238E27FC236}">
                <a16:creationId xmlns:a16="http://schemas.microsoft.com/office/drawing/2014/main" id="{F0302EA5-08A5-30B8-D25F-2DE0A61B0377}"/>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25</a:t>
            </a:fld>
            <a:endParaRPr lang="en"/>
          </a:p>
        </p:txBody>
      </p:sp>
    </p:spTree>
    <p:extLst>
      <p:ext uri="{BB962C8B-B14F-4D97-AF65-F5344CB8AC3E}">
        <p14:creationId xmlns:p14="http://schemas.microsoft.com/office/powerpoint/2010/main" val="2031806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67133DA-0BA5-2145-6AA5-1B963F61AD3C}"/>
              </a:ext>
            </a:extLst>
          </p:cNvPr>
          <p:cNvSpPr>
            <a:spLocks noGrp="1"/>
          </p:cNvSpPr>
          <p:nvPr>
            <p:ph type="body" idx="1"/>
          </p:nvPr>
        </p:nvSpPr>
        <p:spPr>
          <a:xfrm>
            <a:off x="311700" y="976984"/>
            <a:ext cx="8520600" cy="3416400"/>
          </a:xfrm>
        </p:spPr>
        <p:txBody>
          <a:bodyPr>
            <a:normAutofit fontScale="92500" lnSpcReduction="10000"/>
          </a:bodyPr>
          <a:lstStyle/>
          <a:p>
            <a:endParaRPr lang="en-US" sz="1700" dirty="0">
              <a:latin typeface="Calibri"/>
              <a:cs typeface="Arial"/>
            </a:endParaRPr>
          </a:p>
          <a:p>
            <a:r>
              <a:rPr lang="en" sz="1700" dirty="0">
                <a:latin typeface="Calibri"/>
                <a:cs typeface="Arial"/>
              </a:rPr>
              <a:t>Our Disaster Evacuation Planning System (DEPS), powered by Dijkstra's algorithm, plays a critical role in emergency management, providing an efficient solution to devise strategic evacuation plans in response to unpredictable natural disasters.</a:t>
            </a:r>
            <a:endParaRPr lang="en-US" sz="1700" dirty="0">
              <a:latin typeface="Calibri"/>
              <a:cs typeface="Arial"/>
            </a:endParaRPr>
          </a:p>
          <a:p>
            <a:endParaRPr lang="en" sz="1700" dirty="0">
              <a:latin typeface="Calibri"/>
              <a:cs typeface="Arial"/>
            </a:endParaRPr>
          </a:p>
          <a:p>
            <a:r>
              <a:rPr lang="en" sz="1700" dirty="0">
                <a:latin typeface="Calibri"/>
                <a:cs typeface="Arial"/>
              </a:rPr>
              <a:t>The system offers immediate assistance by determining the most efficient and secure evacuation route based on the user's location and the proximity to the nearest safety point, significantly improving the safety and reducing panic during emergencies.</a:t>
            </a:r>
            <a:endParaRPr lang="en-US" sz="1700" dirty="0">
              <a:latin typeface="Calibri"/>
              <a:cs typeface="Arial"/>
            </a:endParaRPr>
          </a:p>
          <a:p>
            <a:endParaRPr lang="en" sz="1700" dirty="0">
              <a:latin typeface="Calibri"/>
              <a:cs typeface="Arial"/>
            </a:endParaRPr>
          </a:p>
          <a:p>
            <a:r>
              <a:rPr lang="en" sz="1700" dirty="0">
                <a:latin typeface="Calibri"/>
                <a:cs typeface="Arial"/>
              </a:rPr>
              <a:t>DEPS's modular and scalable design offers potential for future enhancements such as integration of real-time traffic conditions, dynamic weather patterns and disaster-specific variables, thus refining the evacuation routes further.</a:t>
            </a:r>
          </a:p>
          <a:p>
            <a:endParaRPr lang="en" sz="1700" dirty="0">
              <a:latin typeface="Calibri"/>
              <a:cs typeface="Arial"/>
            </a:endParaRPr>
          </a:p>
          <a:p>
            <a:pPr indent="-336550"/>
            <a:r>
              <a:rPr lang="en" sz="1700" dirty="0">
                <a:latin typeface="Calibri"/>
                <a:cs typeface="Arial"/>
              </a:rPr>
              <a:t>With advancements like machine learning integration for real-time disaster path prediction, DEPS promises a future where communities can respond more effectively to emergencies, ultimately reducing the catastrophic impacts of disasters.</a:t>
            </a:r>
            <a:endParaRPr lang="en-US" sz="1700" dirty="0">
              <a:latin typeface="Calibri"/>
              <a:cs typeface="Arial"/>
            </a:endParaRPr>
          </a:p>
          <a:p>
            <a:endParaRPr lang="en-US" sz="1700" dirty="0">
              <a:latin typeface="Calibri"/>
              <a:cs typeface="Arial"/>
            </a:endParaRPr>
          </a:p>
        </p:txBody>
      </p:sp>
      <p:sp>
        <p:nvSpPr>
          <p:cNvPr id="4" name="TextBox 3">
            <a:extLst>
              <a:ext uri="{FF2B5EF4-FFF2-40B4-BE49-F238E27FC236}">
                <a16:creationId xmlns:a16="http://schemas.microsoft.com/office/drawing/2014/main" id="{B08D34ED-E119-5940-6BAF-B5498B767AE0}"/>
              </a:ext>
            </a:extLst>
          </p:cNvPr>
          <p:cNvSpPr txBox="1"/>
          <p:nvPr/>
        </p:nvSpPr>
        <p:spPr>
          <a:xfrm>
            <a:off x="313485" y="200025"/>
            <a:ext cx="518888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rgbClr val="ED7D31"/>
                </a:solidFill>
                <a:latin typeface="Copperplate Gothic Light"/>
              </a:rPr>
              <a:t> </a:t>
            </a:r>
            <a:r>
              <a:rPr lang="en-US" sz="4000" dirty="0">
                <a:solidFill>
                  <a:srgbClr val="ED7D31"/>
                </a:solidFill>
                <a:latin typeface="Copperplate Gothic Light"/>
              </a:rPr>
              <a:t>Conclusion​</a:t>
            </a:r>
            <a:endParaRPr lang="en-US" dirty="0"/>
          </a:p>
        </p:txBody>
      </p:sp>
      <p:sp>
        <p:nvSpPr>
          <p:cNvPr id="2" name="Slide Number Placeholder 1">
            <a:extLst>
              <a:ext uri="{FF2B5EF4-FFF2-40B4-BE49-F238E27FC236}">
                <a16:creationId xmlns:a16="http://schemas.microsoft.com/office/drawing/2014/main" id="{A0A4F024-44EE-C695-1181-DC15F7E5C05A}"/>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26</a:t>
            </a:fld>
            <a:endParaRPr lang="en"/>
          </a:p>
        </p:txBody>
      </p:sp>
    </p:spTree>
    <p:extLst>
      <p:ext uri="{BB962C8B-B14F-4D97-AF65-F5344CB8AC3E}">
        <p14:creationId xmlns:p14="http://schemas.microsoft.com/office/powerpoint/2010/main" val="33261633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BFD10-EC44-0589-1AB5-D62F64125DDC}"/>
              </a:ext>
            </a:extLst>
          </p:cNvPr>
          <p:cNvSpPr>
            <a:spLocks noGrp="1"/>
          </p:cNvSpPr>
          <p:nvPr>
            <p:ph type="title"/>
          </p:nvPr>
        </p:nvSpPr>
        <p:spPr>
          <a:xfrm>
            <a:off x="586628" y="593212"/>
            <a:ext cx="7886700" cy="994172"/>
          </a:xfrm>
        </p:spPr>
        <p:txBody>
          <a:bodyPr>
            <a:normAutofit/>
          </a:bodyPr>
          <a:lstStyle/>
          <a:p>
            <a:pPr algn="ctr"/>
            <a:r>
              <a:rPr lang="en-US" sz="4000" dirty="0">
                <a:solidFill>
                  <a:schemeClr val="accent2"/>
                </a:solidFill>
                <a:latin typeface="Copperplate Gothic Light"/>
                <a:cs typeface="Calibri Light"/>
              </a:rPr>
              <a:t>INTRODUCTION</a:t>
            </a:r>
          </a:p>
        </p:txBody>
      </p:sp>
      <p:sp>
        <p:nvSpPr>
          <p:cNvPr id="3" name="Content Placeholder 2">
            <a:extLst>
              <a:ext uri="{FF2B5EF4-FFF2-40B4-BE49-F238E27FC236}">
                <a16:creationId xmlns:a16="http://schemas.microsoft.com/office/drawing/2014/main" id="{BE4772DD-C848-375C-9D38-CA2715280632}"/>
              </a:ext>
            </a:extLst>
          </p:cNvPr>
          <p:cNvSpPr>
            <a:spLocks noGrp="1"/>
          </p:cNvSpPr>
          <p:nvPr>
            <p:ph idx="1"/>
          </p:nvPr>
        </p:nvSpPr>
        <p:spPr>
          <a:xfrm>
            <a:off x="628650" y="1865079"/>
            <a:ext cx="7886700" cy="2761619"/>
          </a:xfrm>
        </p:spPr>
        <p:txBody>
          <a:bodyPr vert="horz" lIns="91440" tIns="45720" rIns="91440" bIns="45720" rtlCol="0" anchor="t">
            <a:normAutofit/>
          </a:bodyPr>
          <a:lstStyle/>
          <a:p>
            <a:r>
              <a:rPr lang="en-US" sz="1700">
                <a:ea typeface="+mn-lt"/>
                <a:cs typeface="+mn-lt"/>
              </a:rPr>
              <a:t>Disasters, whether natural or man-made, can strike with little warning, posing imminent threats to human lives and property.</a:t>
            </a:r>
          </a:p>
          <a:p>
            <a:r>
              <a:rPr lang="en-US" sz="1700">
                <a:ea typeface="+mn-lt"/>
                <a:cs typeface="+mn-lt"/>
              </a:rPr>
              <a:t>During such calamities, efficient and well-coordinated evacuations become critical for minimizing casualties and ensuring the safety of affected communities.</a:t>
            </a:r>
          </a:p>
          <a:p>
            <a:r>
              <a:rPr lang="en-US" sz="1700">
                <a:ea typeface="+mn-lt"/>
                <a:cs typeface="+mn-lt"/>
              </a:rPr>
              <a:t> However, traditional evacuation processes often encounter various challenges and problems that hinder their effectiveness.</a:t>
            </a:r>
          </a:p>
        </p:txBody>
      </p:sp>
      <p:sp>
        <p:nvSpPr>
          <p:cNvPr id="4" name="Slide Number Placeholder 3">
            <a:extLst>
              <a:ext uri="{FF2B5EF4-FFF2-40B4-BE49-F238E27FC236}">
                <a16:creationId xmlns:a16="http://schemas.microsoft.com/office/drawing/2014/main" id="{1E583DDB-8374-0B3A-0E62-FF56C08B9466}"/>
              </a:ext>
            </a:extLst>
          </p:cNvPr>
          <p:cNvSpPr>
            <a:spLocks noGrp="1"/>
          </p:cNvSpPr>
          <p:nvPr>
            <p:ph type="sldNum" sz="quarter" idx="12"/>
          </p:nvPr>
        </p:nvSpPr>
        <p:spPr>
          <a:xfrm>
            <a:off x="7012132" y="4767471"/>
            <a:ext cx="2057400" cy="273844"/>
          </a:xfrm>
        </p:spPr>
        <p:txBody>
          <a:bodyPr/>
          <a:lstStyle/>
          <a:p>
            <a:fld id="{48F63A3B-78C7-47BE-AE5E-E10140E04643}" type="slidenum">
              <a:rPr lang="en-US" smtClean="0"/>
              <a:t>3</a:t>
            </a:fld>
            <a:endParaRPr lang="en-US" dirty="0"/>
          </a:p>
        </p:txBody>
      </p:sp>
    </p:spTree>
    <p:extLst>
      <p:ext uri="{BB962C8B-B14F-4D97-AF65-F5344CB8AC3E}">
        <p14:creationId xmlns:p14="http://schemas.microsoft.com/office/powerpoint/2010/main" val="3925450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BFD10-EC44-0589-1AB5-D62F64125DDC}"/>
              </a:ext>
            </a:extLst>
          </p:cNvPr>
          <p:cNvSpPr>
            <a:spLocks noGrp="1"/>
          </p:cNvSpPr>
          <p:nvPr>
            <p:ph type="title"/>
          </p:nvPr>
        </p:nvSpPr>
        <p:spPr>
          <a:xfrm>
            <a:off x="586628" y="593212"/>
            <a:ext cx="7886700" cy="994172"/>
          </a:xfrm>
        </p:spPr>
        <p:txBody>
          <a:bodyPr/>
          <a:lstStyle/>
          <a:p>
            <a:pPr algn="ctr"/>
            <a:r>
              <a:rPr lang="en-US" sz="4000">
                <a:solidFill>
                  <a:schemeClr val="accent2"/>
                </a:solidFill>
                <a:latin typeface="Copperplate Gothic Light"/>
                <a:cs typeface="Calibri Light"/>
              </a:rPr>
              <a:t>Problem Statement</a:t>
            </a:r>
          </a:p>
        </p:txBody>
      </p:sp>
      <p:sp>
        <p:nvSpPr>
          <p:cNvPr id="3" name="Content Placeholder 2">
            <a:extLst>
              <a:ext uri="{FF2B5EF4-FFF2-40B4-BE49-F238E27FC236}">
                <a16:creationId xmlns:a16="http://schemas.microsoft.com/office/drawing/2014/main" id="{BE4772DD-C848-375C-9D38-CA2715280632}"/>
              </a:ext>
            </a:extLst>
          </p:cNvPr>
          <p:cNvSpPr>
            <a:spLocks noGrp="1"/>
          </p:cNvSpPr>
          <p:nvPr>
            <p:ph idx="1"/>
          </p:nvPr>
        </p:nvSpPr>
        <p:spPr>
          <a:xfrm>
            <a:off x="628650" y="1476547"/>
            <a:ext cx="7886700" cy="2869449"/>
          </a:xfrm>
        </p:spPr>
        <p:txBody>
          <a:bodyPr vert="horz" lIns="91440" tIns="45720" rIns="91440" bIns="45720" rtlCol="0" anchor="t">
            <a:normAutofit fontScale="92500" lnSpcReduction="10000"/>
          </a:bodyPr>
          <a:lstStyle/>
          <a:p>
            <a:pPr marL="463550">
              <a:spcBef>
                <a:spcPts val="0"/>
              </a:spcBef>
              <a:buFont typeface="Arial,Sans-Serif" panose="020B0604020202020204" pitchFamily="34" charset="0"/>
            </a:pPr>
            <a:endParaRPr lang="en-US" sz="1700" dirty="0">
              <a:latin typeface="Calibri"/>
              <a:ea typeface="+mn-lt"/>
              <a:cs typeface="+mn-lt"/>
            </a:endParaRPr>
          </a:p>
          <a:p>
            <a:pPr marL="463550">
              <a:spcBef>
                <a:spcPts val="0"/>
              </a:spcBef>
              <a:buFont typeface="Arial,Sans-Serif" panose="020B0604020202020204" pitchFamily="34" charset="0"/>
            </a:pPr>
            <a:r>
              <a:rPr lang="en" sz="1700" dirty="0">
                <a:latin typeface="Calibri"/>
                <a:ea typeface="+mn-lt"/>
                <a:cs typeface="Arial"/>
              </a:rPr>
              <a:t>During any disasters or natural calamities, people do not have the tendency to take right decisions because of the severity of situations around them.</a:t>
            </a:r>
            <a:endParaRPr lang="en-US" sz="1700" dirty="0">
              <a:latin typeface="Calibri"/>
              <a:ea typeface="+mn-lt"/>
              <a:cs typeface="Arial"/>
            </a:endParaRPr>
          </a:p>
          <a:p>
            <a:pPr marL="463550">
              <a:spcBef>
                <a:spcPts val="0"/>
              </a:spcBef>
              <a:buFont typeface="Arial,Sans-Serif" panose="020B0604020202020204" pitchFamily="34" charset="0"/>
            </a:pPr>
            <a:endParaRPr lang="en" sz="1700" dirty="0">
              <a:latin typeface="Calibri"/>
              <a:ea typeface="+mn-lt"/>
              <a:cs typeface="Arial"/>
            </a:endParaRPr>
          </a:p>
          <a:p>
            <a:pPr marL="463550">
              <a:spcBef>
                <a:spcPts val="0"/>
              </a:spcBef>
              <a:buFont typeface="Arial,Sans-Serif" panose="020B0604020202020204" pitchFamily="34" charset="0"/>
            </a:pPr>
            <a:r>
              <a:rPr lang="en" sz="1700" dirty="0">
                <a:latin typeface="Calibri"/>
                <a:ea typeface="+mn-lt"/>
                <a:cs typeface="Arial"/>
              </a:rPr>
              <a:t>With access to right information and resources at the right time people can take aid of that to take decisions that could save lives during the chaotic situations.</a:t>
            </a:r>
          </a:p>
          <a:p>
            <a:pPr marL="463550">
              <a:spcBef>
                <a:spcPts val="0"/>
              </a:spcBef>
              <a:buFont typeface="Arial,Sans-Serif" panose="020B0604020202020204" pitchFamily="34" charset="0"/>
            </a:pPr>
            <a:endParaRPr lang="en" sz="1700" dirty="0">
              <a:latin typeface="Calibri"/>
              <a:ea typeface="+mn-lt"/>
              <a:cs typeface="Arial"/>
            </a:endParaRPr>
          </a:p>
          <a:p>
            <a:pPr marL="463550">
              <a:spcBef>
                <a:spcPts val="0"/>
              </a:spcBef>
              <a:buFont typeface="Arial,Sans-Serif" panose="020B0604020202020204" pitchFamily="34" charset="0"/>
            </a:pPr>
            <a:r>
              <a:rPr lang="en" sz="1700" dirty="0">
                <a:latin typeface="Calibri"/>
                <a:ea typeface="+mn-lt"/>
                <a:cs typeface="Arial"/>
              </a:rPr>
              <a:t>Every disaster affects the environment in a different way that makes it tougher for individuals to make the right decisions while picking their path to safe centers.</a:t>
            </a:r>
          </a:p>
          <a:p>
            <a:pPr marL="463550">
              <a:spcBef>
                <a:spcPts val="0"/>
              </a:spcBef>
              <a:buFont typeface="Arial,Sans-Serif" panose="020B0604020202020204" pitchFamily="34" charset="0"/>
            </a:pPr>
            <a:endParaRPr lang="en" sz="1700" dirty="0">
              <a:latin typeface="Calibri"/>
              <a:ea typeface="+mn-lt"/>
              <a:cs typeface="Arial"/>
            </a:endParaRPr>
          </a:p>
          <a:p>
            <a:pPr marL="463550">
              <a:spcBef>
                <a:spcPts val="0"/>
              </a:spcBef>
              <a:buFont typeface="Arial,Sans-Serif" panose="020B0604020202020204" pitchFamily="34" charset="0"/>
            </a:pPr>
            <a:r>
              <a:rPr lang="en" sz="1700" dirty="0">
                <a:latin typeface="Calibri"/>
                <a:ea typeface="+mn-lt"/>
                <a:cs typeface="Arial"/>
              </a:rPr>
              <a:t>There might be situations that require immediate medical assistance as priority rather than reaching to safe centers.</a:t>
            </a:r>
          </a:p>
          <a:p>
            <a:pPr marL="463550">
              <a:spcBef>
                <a:spcPts val="0"/>
              </a:spcBef>
              <a:buFont typeface="Arial,Sans-Serif" panose="020B0604020202020204" pitchFamily="34" charset="0"/>
            </a:pPr>
            <a:endParaRPr lang="en" sz="1700" dirty="0">
              <a:latin typeface="Calibri"/>
              <a:ea typeface="+mn-lt"/>
              <a:cs typeface="Arial"/>
            </a:endParaRPr>
          </a:p>
          <a:p>
            <a:pPr marL="463550">
              <a:spcBef>
                <a:spcPts val="0"/>
              </a:spcBef>
              <a:buFont typeface="Arial,Sans-Serif" panose="020B0604020202020204" pitchFamily="34" charset="0"/>
            </a:pPr>
            <a:r>
              <a:rPr lang="en" sz="1700" dirty="0">
                <a:latin typeface="Calibri"/>
                <a:ea typeface="+mn-lt"/>
                <a:cs typeface="Arial"/>
              </a:rPr>
              <a:t>A system which addresses all of the above problems helps to </a:t>
            </a:r>
            <a:r>
              <a:rPr lang="en" sz="1700" b="1" dirty="0">
                <a:latin typeface="Calibri"/>
                <a:ea typeface="+mn-lt"/>
                <a:cs typeface="Arial"/>
              </a:rPr>
              <a:t>"</a:t>
            </a:r>
            <a:r>
              <a:rPr lang="en" sz="1700" b="1" dirty="0">
                <a:solidFill>
                  <a:schemeClr val="accent2"/>
                </a:solidFill>
                <a:latin typeface="Calibri"/>
                <a:ea typeface="+mn-lt"/>
                <a:cs typeface="Arial"/>
              </a:rPr>
              <a:t>SAVE LIVES OF PEOPLE</a:t>
            </a:r>
            <a:r>
              <a:rPr lang="en" sz="1700" b="1" dirty="0">
                <a:latin typeface="Calibri"/>
                <a:ea typeface="+mn-lt"/>
                <a:cs typeface="Arial"/>
              </a:rPr>
              <a:t>".</a:t>
            </a:r>
            <a:endParaRPr lang="en-US" sz="1700" dirty="0">
              <a:latin typeface="Calibri"/>
              <a:cs typeface="Calibri"/>
            </a:endParaRPr>
          </a:p>
        </p:txBody>
      </p:sp>
      <p:sp>
        <p:nvSpPr>
          <p:cNvPr id="4" name="Slide Number Placeholder 3">
            <a:extLst>
              <a:ext uri="{FF2B5EF4-FFF2-40B4-BE49-F238E27FC236}">
                <a16:creationId xmlns:a16="http://schemas.microsoft.com/office/drawing/2014/main" id="{03C092C9-39F4-0A60-D1B0-D215701E0319}"/>
              </a:ext>
            </a:extLst>
          </p:cNvPr>
          <p:cNvSpPr>
            <a:spLocks noGrp="1"/>
          </p:cNvSpPr>
          <p:nvPr>
            <p:ph type="sldNum" sz="quarter" idx="12"/>
          </p:nvPr>
        </p:nvSpPr>
        <p:spPr>
          <a:xfrm>
            <a:off x="6947477" y="4748790"/>
            <a:ext cx="2057400" cy="273844"/>
          </a:xfrm>
        </p:spPr>
        <p:txBody>
          <a:bodyPr/>
          <a:lstStyle/>
          <a:p>
            <a:fld id="{48F63A3B-78C7-47BE-AE5E-E10140E04643}" type="slidenum">
              <a:rPr lang="en-US" smtClean="0"/>
              <a:t>4</a:t>
            </a:fld>
            <a:endParaRPr lang="en-US" dirty="0"/>
          </a:p>
        </p:txBody>
      </p:sp>
    </p:spTree>
    <p:extLst>
      <p:ext uri="{BB962C8B-B14F-4D97-AF65-F5344CB8AC3E}">
        <p14:creationId xmlns:p14="http://schemas.microsoft.com/office/powerpoint/2010/main" val="1915975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4240B-2E7B-1A37-639D-F32EECAB381D}"/>
              </a:ext>
            </a:extLst>
          </p:cNvPr>
          <p:cNvSpPr>
            <a:spLocks noGrp="1"/>
          </p:cNvSpPr>
          <p:nvPr>
            <p:ph type="title"/>
          </p:nvPr>
        </p:nvSpPr>
        <p:spPr/>
        <p:txBody>
          <a:bodyPr>
            <a:normAutofit fontScale="90000"/>
          </a:bodyPr>
          <a:lstStyle/>
          <a:p>
            <a:r>
              <a:rPr lang="en-US">
                <a:solidFill>
                  <a:schemeClr val="accent2"/>
                </a:solidFill>
                <a:latin typeface="Copperplate Gothic Light"/>
                <a:cs typeface="Calibri Light"/>
              </a:rPr>
              <a:t>Dheeraj's Motivation</a:t>
            </a:r>
          </a:p>
        </p:txBody>
      </p:sp>
      <p:sp>
        <p:nvSpPr>
          <p:cNvPr id="3" name="Text Placeholder 2">
            <a:extLst>
              <a:ext uri="{FF2B5EF4-FFF2-40B4-BE49-F238E27FC236}">
                <a16:creationId xmlns:a16="http://schemas.microsoft.com/office/drawing/2014/main" id="{8B533266-8AFC-C8FF-1134-8258FEA5A8DB}"/>
              </a:ext>
            </a:extLst>
          </p:cNvPr>
          <p:cNvSpPr>
            <a:spLocks noGrp="1"/>
          </p:cNvSpPr>
          <p:nvPr>
            <p:ph type="body" idx="1"/>
          </p:nvPr>
        </p:nvSpPr>
        <p:spPr/>
        <p:txBody>
          <a:bodyPr>
            <a:normAutofit/>
          </a:bodyPr>
          <a:lstStyle/>
          <a:p>
            <a:r>
              <a:rPr lang="en-US" sz="1700">
                <a:latin typeface="Calibri"/>
                <a:ea typeface="+mn-lt"/>
                <a:cs typeface="Arial"/>
              </a:rPr>
              <a:t>When a tragedy strikes, stress and panic can prevent people from making wise decisions, and a</a:t>
            </a:r>
            <a:r>
              <a:rPr lang="en-US" sz="1700">
                <a:ea typeface="+mn-lt"/>
                <a:cs typeface="+mn-lt"/>
              </a:rPr>
              <a:t> disaster evacuation planning system becomes a life-saving tool.</a:t>
            </a:r>
            <a:endParaRPr lang="en-US" sz="1700">
              <a:cs typeface="Calibri"/>
            </a:endParaRPr>
          </a:p>
          <a:p>
            <a:endParaRPr lang="en-US" sz="1700">
              <a:ea typeface="+mn-lt"/>
              <a:cs typeface="+mn-lt"/>
            </a:endParaRPr>
          </a:p>
          <a:p>
            <a:r>
              <a:rPr lang="en-US" sz="1700">
                <a:ea typeface="+mn-lt"/>
                <a:cs typeface="+mn-lt"/>
              </a:rPr>
              <a:t>There are a lot of constraints that are affected by disaster such as road capacities, time windows, and emergency facility capacities.</a:t>
            </a:r>
          </a:p>
          <a:p>
            <a:endParaRPr lang="en-US" sz="1700">
              <a:ea typeface="+mn-lt"/>
              <a:cs typeface="+mn-lt"/>
            </a:endParaRPr>
          </a:p>
          <a:p>
            <a:r>
              <a:rPr lang="en-US" sz="1700">
                <a:ea typeface="+mn-lt"/>
                <a:cs typeface="+mn-lt"/>
              </a:rPr>
              <a:t>A system that swiftly calculates optimal evacuation routes considering the constraints would help the people to tackle the situation and save the lives.</a:t>
            </a:r>
            <a:endParaRPr lang="en-US">
              <a:ea typeface="+mn-lt"/>
              <a:cs typeface="+mn-lt"/>
            </a:endParaRPr>
          </a:p>
          <a:p>
            <a:endParaRPr lang="en-US" sz="1700">
              <a:ea typeface="+mn-lt"/>
              <a:cs typeface="+mn-lt"/>
            </a:endParaRPr>
          </a:p>
          <a:p>
            <a:r>
              <a:rPr lang="en-US" sz="1700">
                <a:ea typeface="+mn-lt"/>
                <a:cs typeface="+mn-lt"/>
              </a:rPr>
              <a:t>Leveraging Dijkstra’s algorithm for this system provides timely and life-saving recommendations, empowering evacuees with vital information and supporting emergency responders in their critical tasks and also guiding people away from danger and toward safe evacuation centers with minimal delays is the main priority.</a:t>
            </a:r>
            <a:endParaRPr lang="en-US" sz="1700">
              <a:cs typeface="Calibri"/>
            </a:endParaRPr>
          </a:p>
          <a:p>
            <a:pPr marL="114300" indent="0">
              <a:buNone/>
            </a:pPr>
            <a:endParaRPr lang="en-US" sz="1700">
              <a:cs typeface="Calibri"/>
            </a:endParaRPr>
          </a:p>
          <a:p>
            <a:pPr marL="114300" indent="0">
              <a:buNone/>
            </a:pPr>
            <a:endParaRPr lang="en-US" sz="1700">
              <a:cs typeface="Calibri"/>
            </a:endParaRPr>
          </a:p>
        </p:txBody>
      </p:sp>
      <p:sp>
        <p:nvSpPr>
          <p:cNvPr id="4" name="Slide Number Placeholder 3">
            <a:extLst>
              <a:ext uri="{FF2B5EF4-FFF2-40B4-BE49-F238E27FC236}">
                <a16:creationId xmlns:a16="http://schemas.microsoft.com/office/drawing/2014/main" id="{093E8269-0F17-1ABD-3EC2-AACC123B7C3D}"/>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11601668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EF527-9D2F-D2B9-F7B1-090662AA7CB8}"/>
              </a:ext>
            </a:extLst>
          </p:cNvPr>
          <p:cNvSpPr>
            <a:spLocks noGrp="1"/>
          </p:cNvSpPr>
          <p:nvPr>
            <p:ph type="title"/>
          </p:nvPr>
        </p:nvSpPr>
        <p:spPr>
          <a:xfrm>
            <a:off x="311700" y="445025"/>
            <a:ext cx="8520600" cy="698766"/>
          </a:xfrm>
        </p:spPr>
        <p:txBody>
          <a:bodyPr>
            <a:noAutofit/>
          </a:bodyPr>
          <a:lstStyle/>
          <a:p>
            <a:r>
              <a:rPr lang="en-US" sz="4000">
                <a:solidFill>
                  <a:schemeClr val="accent2"/>
                </a:solidFill>
                <a:latin typeface="Copperplate Gothic Light"/>
                <a:cs typeface="Calibri Light"/>
              </a:rPr>
              <a:t>Ajay </a:t>
            </a:r>
            <a:r>
              <a:rPr lang="en-US" sz="4000" err="1">
                <a:solidFill>
                  <a:schemeClr val="accent2"/>
                </a:solidFill>
                <a:latin typeface="Copperplate Gothic Light"/>
                <a:cs typeface="Calibri Light"/>
              </a:rPr>
              <a:t>Inavolu's</a:t>
            </a:r>
            <a:r>
              <a:rPr lang="en-US" sz="4000">
                <a:solidFill>
                  <a:schemeClr val="accent2"/>
                </a:solidFill>
                <a:latin typeface="Copperplate Gothic Light"/>
                <a:cs typeface="Calibri Light"/>
              </a:rPr>
              <a:t> Motivation</a:t>
            </a:r>
          </a:p>
        </p:txBody>
      </p:sp>
      <p:sp>
        <p:nvSpPr>
          <p:cNvPr id="3" name="Text Placeholder 2">
            <a:extLst>
              <a:ext uri="{FF2B5EF4-FFF2-40B4-BE49-F238E27FC236}">
                <a16:creationId xmlns:a16="http://schemas.microsoft.com/office/drawing/2014/main" id="{11F3CC23-281A-0D03-0B88-3E4A2DD64147}"/>
              </a:ext>
            </a:extLst>
          </p:cNvPr>
          <p:cNvSpPr>
            <a:spLocks noGrp="1"/>
          </p:cNvSpPr>
          <p:nvPr>
            <p:ph type="body" idx="1"/>
          </p:nvPr>
        </p:nvSpPr>
        <p:spPr/>
        <p:txBody>
          <a:bodyPr>
            <a:normAutofit lnSpcReduction="10000"/>
          </a:bodyPr>
          <a:lstStyle/>
          <a:p>
            <a:r>
              <a:rPr lang="en-US" sz="1700" dirty="0">
                <a:latin typeface="Calibri"/>
                <a:cs typeface="Arial"/>
              </a:rPr>
              <a:t>I've been personally inspired to undertake this project due to my experience with the uncertainty and chaos during previous disaster(floods).</a:t>
            </a:r>
          </a:p>
          <a:p>
            <a:endParaRPr lang="en-US" sz="1700" dirty="0">
              <a:latin typeface="Calibri"/>
              <a:cs typeface="Arial"/>
            </a:endParaRPr>
          </a:p>
          <a:p>
            <a:r>
              <a:rPr lang="en-US" sz="1700" dirty="0">
                <a:latin typeface="Calibri"/>
                <a:cs typeface="Arial"/>
              </a:rPr>
              <a:t>A crucial issue I've observed is that inefficient evacuation planning often results in unnecessary delays, which can pose serious threats to lives.</a:t>
            </a:r>
          </a:p>
          <a:p>
            <a:endParaRPr lang="en-US" sz="1700" dirty="0">
              <a:latin typeface="Calibri"/>
              <a:cs typeface="Arial"/>
            </a:endParaRPr>
          </a:p>
          <a:p>
            <a:r>
              <a:rPr lang="en-US" sz="1700" dirty="0">
                <a:latin typeface="Calibri"/>
                <a:cs typeface="Arial"/>
              </a:rPr>
              <a:t>Recognizing that natural disasters are unavoidable, it becomes evident that we need to develop an effective disaster evacuation system.</a:t>
            </a:r>
          </a:p>
          <a:p>
            <a:endParaRPr lang="en-US" sz="1700" dirty="0">
              <a:latin typeface="Calibri"/>
              <a:cs typeface="Arial"/>
            </a:endParaRPr>
          </a:p>
          <a:p>
            <a:r>
              <a:rPr lang="en-US" sz="1700" dirty="0">
                <a:latin typeface="Calibri"/>
                <a:cs typeface="Arial"/>
              </a:rPr>
              <a:t>This ideal system should account for key parameters like road capacities, the current occupancy of emergency facilities, and time-sensitive evacuation windows, to determine the most efficient and safest evacuation routes.</a:t>
            </a:r>
          </a:p>
          <a:p>
            <a:endParaRPr lang="en-US" sz="1700" dirty="0">
              <a:latin typeface="Calibri"/>
              <a:cs typeface="Arial"/>
            </a:endParaRPr>
          </a:p>
          <a:p>
            <a:r>
              <a:rPr lang="en-US" sz="1700" dirty="0">
                <a:latin typeface="Calibri"/>
                <a:cs typeface="Arial"/>
              </a:rPr>
              <a:t>I believe the application of Dijkstra's algorithm could be pivotal in enhancing the effectiveness of our evacuation planning strategies.</a:t>
            </a:r>
            <a:endParaRPr lang="en-US" sz="1700" dirty="0">
              <a:latin typeface="Calibri"/>
            </a:endParaRPr>
          </a:p>
        </p:txBody>
      </p:sp>
      <p:sp>
        <p:nvSpPr>
          <p:cNvPr id="4" name="Slide Number Placeholder 3">
            <a:extLst>
              <a:ext uri="{FF2B5EF4-FFF2-40B4-BE49-F238E27FC236}">
                <a16:creationId xmlns:a16="http://schemas.microsoft.com/office/drawing/2014/main" id="{482B1D62-2E0E-DAAB-4F64-2FD2E308E6C8}"/>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2807273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88622-9D01-FE64-5D29-A42EEF19CB8C}"/>
              </a:ext>
            </a:extLst>
          </p:cNvPr>
          <p:cNvSpPr>
            <a:spLocks noGrp="1"/>
          </p:cNvSpPr>
          <p:nvPr>
            <p:ph type="title"/>
          </p:nvPr>
        </p:nvSpPr>
        <p:spPr/>
        <p:txBody>
          <a:bodyPr>
            <a:normAutofit fontScale="90000"/>
          </a:bodyPr>
          <a:lstStyle/>
          <a:p>
            <a:r>
              <a:rPr lang="en-US" err="1">
                <a:solidFill>
                  <a:schemeClr val="accent2"/>
                </a:solidFill>
                <a:latin typeface="Copperplate Gothic Light"/>
                <a:cs typeface="Calibri Light"/>
              </a:rPr>
              <a:t>Gowreesh's</a:t>
            </a:r>
            <a:r>
              <a:rPr lang="en-US">
                <a:solidFill>
                  <a:schemeClr val="accent2"/>
                </a:solidFill>
                <a:latin typeface="Copperplate Gothic Light"/>
                <a:cs typeface="Calibri Light"/>
              </a:rPr>
              <a:t> Motivation</a:t>
            </a:r>
          </a:p>
          <a:p>
            <a:endParaRPr lang="en-US">
              <a:cs typeface="Calibri Light"/>
            </a:endParaRPr>
          </a:p>
        </p:txBody>
      </p:sp>
      <p:sp>
        <p:nvSpPr>
          <p:cNvPr id="3" name="Text Placeholder 2">
            <a:extLst>
              <a:ext uri="{FF2B5EF4-FFF2-40B4-BE49-F238E27FC236}">
                <a16:creationId xmlns:a16="http://schemas.microsoft.com/office/drawing/2014/main" id="{50C5554B-C35A-055B-3117-46BF31A3DCDE}"/>
              </a:ext>
            </a:extLst>
          </p:cNvPr>
          <p:cNvSpPr>
            <a:spLocks noGrp="1"/>
          </p:cNvSpPr>
          <p:nvPr>
            <p:ph type="body" idx="1"/>
          </p:nvPr>
        </p:nvSpPr>
        <p:spPr/>
        <p:txBody>
          <a:bodyPr>
            <a:normAutofit fontScale="92500" lnSpcReduction="10000"/>
          </a:bodyPr>
          <a:lstStyle/>
          <a:p>
            <a:r>
              <a:rPr lang="en-US" sz="1700">
                <a:ea typeface="+mn-lt"/>
                <a:cs typeface="+mn-lt"/>
              </a:rPr>
              <a:t>When a disaster or natural calamity strikes, a significant number of people need information about evacuation and hospitals, and that information needs to be delivered quickly.</a:t>
            </a:r>
          </a:p>
          <a:p>
            <a:endParaRPr lang="en-US" sz="1700">
              <a:ea typeface="+mn-lt"/>
              <a:cs typeface="+mn-lt"/>
            </a:endParaRPr>
          </a:p>
          <a:p>
            <a:r>
              <a:rPr lang="en-US" sz="1700">
                <a:ea typeface="+mn-lt"/>
                <a:cs typeface="+mn-lt"/>
              </a:rPr>
              <a:t>The difficulty lies in determining the best evacuation routes from various areas to the closest and most suitable evacuation facilities while taking into account limitations like road limits, time windows, and other factors.</a:t>
            </a:r>
          </a:p>
          <a:p>
            <a:endParaRPr lang="en-US" sz="1700">
              <a:ea typeface="+mn-lt"/>
              <a:cs typeface="+mn-lt"/>
            </a:endParaRPr>
          </a:p>
          <a:p>
            <a:r>
              <a:rPr lang="en-US" sz="1700">
                <a:ea typeface="+mn-lt"/>
                <a:cs typeface="+mn-lt"/>
              </a:rPr>
              <a:t>Incorporating Dijkstra’s algorithm into the disaster evacuation planning system proves to be invaluable.</a:t>
            </a:r>
          </a:p>
          <a:p>
            <a:endParaRPr lang="en-US" sz="1700">
              <a:cs typeface="Calibri"/>
            </a:endParaRPr>
          </a:p>
          <a:p>
            <a:r>
              <a:rPr lang="en-US" sz="1700">
                <a:ea typeface="+mn-lt"/>
                <a:cs typeface="+mn-lt"/>
              </a:rPr>
              <a:t>It allows the city to respond effectively, and safely during the disaster, ensuring that residents are efficiently guided to safety, and emergency resources are optimally utilized.</a:t>
            </a:r>
            <a:endParaRPr lang="en-US" sz="1700">
              <a:cs typeface="Calibri"/>
            </a:endParaRPr>
          </a:p>
          <a:p>
            <a:endParaRPr lang="en-US" sz="1700">
              <a:ea typeface="+mn-lt"/>
              <a:cs typeface="+mn-lt"/>
            </a:endParaRPr>
          </a:p>
          <a:p>
            <a:r>
              <a:rPr lang="en-US" sz="1700">
                <a:ea typeface="+mn-lt"/>
                <a:cs typeface="+mn-lt"/>
              </a:rPr>
              <a:t>This approach can potentially save lives, reduce property damage, and mitigate the overall impact of the disaster on the affected community</a:t>
            </a:r>
            <a:endParaRPr lang="en-US" sz="1700">
              <a:cs typeface="Calibri"/>
            </a:endParaRPr>
          </a:p>
          <a:p>
            <a:pPr marL="114300" indent="0">
              <a:buNone/>
            </a:pPr>
            <a:endParaRPr lang="en-US" sz="1700">
              <a:cs typeface="Calibri"/>
            </a:endParaRPr>
          </a:p>
        </p:txBody>
      </p:sp>
      <p:sp>
        <p:nvSpPr>
          <p:cNvPr id="4" name="Slide Number Placeholder 3">
            <a:extLst>
              <a:ext uri="{FF2B5EF4-FFF2-40B4-BE49-F238E27FC236}">
                <a16:creationId xmlns:a16="http://schemas.microsoft.com/office/drawing/2014/main" id="{7583A08B-F549-AA2B-6F0C-4723257328FD}"/>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7</a:t>
            </a:fld>
            <a:endParaRPr lang="en"/>
          </a:p>
        </p:txBody>
      </p:sp>
    </p:spTree>
    <p:extLst>
      <p:ext uri="{BB962C8B-B14F-4D97-AF65-F5344CB8AC3E}">
        <p14:creationId xmlns:p14="http://schemas.microsoft.com/office/powerpoint/2010/main" val="98536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2A90A-B623-4671-AA1B-1E69155D2E94}"/>
              </a:ext>
            </a:extLst>
          </p:cNvPr>
          <p:cNvSpPr>
            <a:spLocks noGrp="1"/>
          </p:cNvSpPr>
          <p:nvPr>
            <p:ph type="title"/>
          </p:nvPr>
        </p:nvSpPr>
        <p:spPr/>
        <p:txBody>
          <a:bodyPr>
            <a:normAutofit fontScale="90000"/>
          </a:bodyPr>
          <a:lstStyle/>
          <a:p>
            <a:r>
              <a:rPr lang="en-US">
                <a:solidFill>
                  <a:schemeClr val="accent2"/>
                </a:solidFill>
                <a:latin typeface="Copperplate Gothic Light"/>
                <a:cs typeface="Calibri Light"/>
              </a:rPr>
              <a:t>Saideep's Motivation</a:t>
            </a:r>
          </a:p>
          <a:p>
            <a:endParaRPr lang="en-US">
              <a:cs typeface="Calibri Light"/>
            </a:endParaRPr>
          </a:p>
        </p:txBody>
      </p:sp>
      <p:sp>
        <p:nvSpPr>
          <p:cNvPr id="3" name="Text Placeholder 2">
            <a:extLst>
              <a:ext uri="{FF2B5EF4-FFF2-40B4-BE49-F238E27FC236}">
                <a16:creationId xmlns:a16="http://schemas.microsoft.com/office/drawing/2014/main" id="{49FEC3FF-4576-ACA7-8394-0EDA886352CE}"/>
              </a:ext>
            </a:extLst>
          </p:cNvPr>
          <p:cNvSpPr>
            <a:spLocks noGrp="1"/>
          </p:cNvSpPr>
          <p:nvPr>
            <p:ph type="body" idx="1"/>
          </p:nvPr>
        </p:nvSpPr>
        <p:spPr/>
        <p:txBody>
          <a:bodyPr spcFirstLastPara="1" vert="horz" wrap="square" lIns="91425" tIns="91425" rIns="91425" bIns="91425" rtlCol="0" anchor="t" anchorCtr="0">
            <a:noAutofit/>
          </a:bodyPr>
          <a:lstStyle/>
          <a:p>
            <a:r>
              <a:rPr lang="en-US" sz="1700">
                <a:latin typeface="Calibri"/>
                <a:ea typeface="+mn-lt"/>
                <a:cs typeface="Arial"/>
              </a:rPr>
              <a:t>The necessity for a swift and efficient response during disaster situations is absolutely vital.</a:t>
            </a:r>
          </a:p>
          <a:p>
            <a:endParaRPr lang="en-US" sz="1700">
              <a:latin typeface="Calibri"/>
              <a:ea typeface="+mn-lt"/>
              <a:cs typeface="Arial"/>
            </a:endParaRPr>
          </a:p>
          <a:p>
            <a:r>
              <a:rPr lang="en-US" sz="1700">
                <a:latin typeface="Calibri"/>
                <a:ea typeface="+mn-lt"/>
                <a:cs typeface="Arial"/>
              </a:rPr>
              <a:t>We can potentially provide life-saving solutions during such crises with a disaster evacuation planning system, leveraging tools like Dijkstra’s algorithm by considering factors like road capacities and conditions, evacuation time windows, and capacities of emergency facilities, we can use this system to strategically outline the shortest evacuation route.</a:t>
            </a:r>
          </a:p>
          <a:p>
            <a:endParaRPr lang="en-US" sz="1700">
              <a:latin typeface="Calibri"/>
              <a:ea typeface="+mn-lt"/>
              <a:cs typeface="Arial"/>
            </a:endParaRPr>
          </a:p>
          <a:p>
            <a:r>
              <a:rPr lang="en-US" sz="1700">
                <a:latin typeface="Calibri"/>
                <a:ea typeface="+mn-lt"/>
                <a:cs typeface="Arial"/>
              </a:rPr>
              <a:t>With its adaptability and data-driven approach, this system is designed to enhance safety and reduce errors, even under high-stress circumstances.</a:t>
            </a:r>
          </a:p>
          <a:p>
            <a:endParaRPr lang="en-US" sz="1700">
              <a:latin typeface="Calibri"/>
              <a:ea typeface="+mn-lt"/>
              <a:cs typeface="Arial"/>
            </a:endParaRPr>
          </a:p>
          <a:p>
            <a:r>
              <a:rPr lang="en-US" sz="1700">
                <a:latin typeface="Calibri"/>
                <a:ea typeface="+mn-lt"/>
                <a:cs typeface="Arial"/>
              </a:rPr>
              <a:t>A successful implementation of this system could significantly transform disaster response, increasing efficiency, protecting vulnerable communities, and ultimately helping save lives. In light of personal experiences and broader societal needs, the significance of this system is clear.</a:t>
            </a:r>
          </a:p>
          <a:p>
            <a:endParaRPr lang="en-US" sz="1700">
              <a:latin typeface="Calibri"/>
              <a:ea typeface="+mn-lt"/>
              <a:cs typeface="Arial"/>
            </a:endParaRPr>
          </a:p>
          <a:p>
            <a:endParaRPr lang="en-US" sz="1700">
              <a:ea typeface="+mn-lt"/>
              <a:cs typeface="+mn-lt"/>
            </a:endParaRPr>
          </a:p>
        </p:txBody>
      </p:sp>
      <p:sp>
        <p:nvSpPr>
          <p:cNvPr id="4" name="Slide Number Placeholder 3">
            <a:extLst>
              <a:ext uri="{FF2B5EF4-FFF2-40B4-BE49-F238E27FC236}">
                <a16:creationId xmlns:a16="http://schemas.microsoft.com/office/drawing/2014/main" id="{10E79EFC-D426-49CE-9DFF-E8562179D5CB}"/>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3412478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7A094-39AE-8278-300C-4AB6C604661C}"/>
              </a:ext>
            </a:extLst>
          </p:cNvPr>
          <p:cNvSpPr>
            <a:spLocks noGrp="1"/>
          </p:cNvSpPr>
          <p:nvPr>
            <p:ph type="title"/>
          </p:nvPr>
        </p:nvSpPr>
        <p:spPr/>
        <p:txBody>
          <a:bodyPr>
            <a:normAutofit fontScale="90000"/>
          </a:bodyPr>
          <a:lstStyle/>
          <a:p>
            <a:r>
              <a:rPr lang="en-US">
                <a:solidFill>
                  <a:schemeClr val="accent2"/>
                </a:solidFill>
                <a:latin typeface="Copperplate Gothic Light"/>
              </a:rPr>
              <a:t>What is D.E.P.S ???</a:t>
            </a:r>
          </a:p>
          <a:p>
            <a:endParaRPr lang="en-US">
              <a:ea typeface="+mj-lt"/>
              <a:cs typeface="+mj-lt"/>
            </a:endParaRPr>
          </a:p>
          <a:p>
            <a:pPr>
              <a:lnSpc>
                <a:spcPct val="114999"/>
              </a:lnSpc>
            </a:pPr>
            <a:endParaRPr lang="en" sz="2600">
              <a:ea typeface="+mj-lt"/>
              <a:cs typeface="+mj-lt"/>
            </a:endParaRPr>
          </a:p>
          <a:p>
            <a:endParaRPr lang="en-US">
              <a:cs typeface="Calibri Light"/>
            </a:endParaRPr>
          </a:p>
        </p:txBody>
      </p:sp>
      <p:sp>
        <p:nvSpPr>
          <p:cNvPr id="3" name="Text Placeholder 2">
            <a:extLst>
              <a:ext uri="{FF2B5EF4-FFF2-40B4-BE49-F238E27FC236}">
                <a16:creationId xmlns:a16="http://schemas.microsoft.com/office/drawing/2014/main" id="{8D9DA7A6-8E7B-DF8D-FE5C-EC6EE7E59BE7}"/>
              </a:ext>
            </a:extLst>
          </p:cNvPr>
          <p:cNvSpPr>
            <a:spLocks noGrp="1"/>
          </p:cNvSpPr>
          <p:nvPr>
            <p:ph type="body" idx="1"/>
          </p:nvPr>
        </p:nvSpPr>
        <p:spPr/>
        <p:txBody>
          <a:bodyPr>
            <a:normAutofit fontScale="92500" lnSpcReduction="20000"/>
          </a:bodyPr>
          <a:lstStyle/>
          <a:p>
            <a:pPr>
              <a:buFont typeface="Arial,Sans-Serif" panose="020B0604020202020204" pitchFamily="34" charset="0"/>
              <a:buChar char="•"/>
            </a:pPr>
            <a:r>
              <a:rPr lang="en" sz="1800">
                <a:latin typeface="Calibri"/>
                <a:cs typeface="Arial"/>
              </a:rPr>
              <a:t>The main objective of this project is to develop a disaster evacuation planning system aimed at providing shortest paths to the safe center from user's input location. </a:t>
            </a:r>
            <a:endParaRPr lang="en-US" sz="1800">
              <a:latin typeface="Calibri"/>
              <a:cs typeface="Arial"/>
            </a:endParaRPr>
          </a:p>
          <a:p>
            <a:pPr>
              <a:buFont typeface="Arial,Sans-Serif" panose="020B0604020202020204" pitchFamily="34" charset="0"/>
              <a:buChar char="•"/>
            </a:pPr>
            <a:endParaRPr lang="en" sz="1800">
              <a:latin typeface="Calibri"/>
              <a:cs typeface="Arial"/>
            </a:endParaRPr>
          </a:p>
          <a:p>
            <a:pPr>
              <a:buFont typeface="Arial,Sans-Serif" panose="020B0604020202020204" pitchFamily="34" charset="0"/>
              <a:buChar char="•"/>
            </a:pPr>
            <a:r>
              <a:rPr lang="en" sz="1800">
                <a:latin typeface="Calibri"/>
                <a:cs typeface="Arial"/>
              </a:rPr>
              <a:t>We adopted an incremental development approach for this project, initially starting with a fundamental application of Dijkstra's algorithm and gradually integrating data, accounting for diverse evacuee needs, and optimizing for efficiency.</a:t>
            </a:r>
          </a:p>
          <a:p>
            <a:pPr>
              <a:buFont typeface="Arial,Sans-Serif" panose="020B0604020202020204" pitchFamily="34" charset="0"/>
              <a:buChar char="•"/>
            </a:pPr>
            <a:endParaRPr lang="en" sz="1800">
              <a:latin typeface="Calibri"/>
              <a:cs typeface="Arial"/>
            </a:endParaRPr>
          </a:p>
          <a:p>
            <a:pPr>
              <a:buFont typeface="Arial,Sans-Serif" panose="020B0604020202020204" pitchFamily="34" charset="0"/>
              <a:buChar char="•"/>
            </a:pPr>
            <a:r>
              <a:rPr lang="en" sz="1800">
                <a:latin typeface="Calibri"/>
                <a:cs typeface="Arial"/>
              </a:rPr>
              <a:t>In our system, we represent locations as nodes and road paths as edges between these nodes, with the weights signifying the road capacity and length and also the condition of the road.</a:t>
            </a:r>
          </a:p>
          <a:p>
            <a:pPr>
              <a:buFont typeface="Arial,Sans-Serif" panose="020B0604020202020204" pitchFamily="34" charset="0"/>
              <a:buChar char="•"/>
            </a:pPr>
            <a:endParaRPr lang="en" sz="1800">
              <a:latin typeface="Calibri"/>
              <a:cs typeface="Arial"/>
            </a:endParaRPr>
          </a:p>
          <a:p>
            <a:pPr>
              <a:buFont typeface="Arial,Sans-Serif" panose="020B0604020202020204" pitchFamily="34" charset="0"/>
              <a:buChar char="•"/>
            </a:pPr>
            <a:r>
              <a:rPr lang="en" sz="1800">
                <a:latin typeface="Calibri"/>
                <a:cs typeface="Arial"/>
              </a:rPr>
              <a:t>Our approach takes into consideration of crucial constraints like road capacity, road conditions, infrastructure associated with road and capabilities of emergency facilities.</a:t>
            </a:r>
          </a:p>
          <a:p>
            <a:pPr>
              <a:buFont typeface="Arial,Sans-Serif" panose="020B0604020202020204" pitchFamily="34" charset="0"/>
              <a:buChar char="•"/>
            </a:pPr>
            <a:endParaRPr lang="en" sz="1800">
              <a:latin typeface="Calibri"/>
              <a:cs typeface="Arial"/>
            </a:endParaRPr>
          </a:p>
          <a:p>
            <a:pPr>
              <a:buFont typeface="Arial,Sans-Serif" panose="020B0604020202020204" pitchFamily="34" charset="0"/>
              <a:buChar char="•"/>
            </a:pPr>
            <a:r>
              <a:rPr lang="en" sz="1800">
                <a:latin typeface="Calibri"/>
                <a:cs typeface="Arial"/>
              </a:rPr>
              <a:t>This project is a significant step forward in improving disaster management practices, aiming to enhance safety and efficiency during crisis situations.</a:t>
            </a:r>
          </a:p>
          <a:p>
            <a:endParaRPr lang="en-US" sz="1800">
              <a:latin typeface="Calibri"/>
              <a:cs typeface="Arial"/>
            </a:endParaRPr>
          </a:p>
        </p:txBody>
      </p:sp>
      <p:sp>
        <p:nvSpPr>
          <p:cNvPr id="4" name="Slide Number Placeholder 3">
            <a:extLst>
              <a:ext uri="{FF2B5EF4-FFF2-40B4-BE49-F238E27FC236}">
                <a16:creationId xmlns:a16="http://schemas.microsoft.com/office/drawing/2014/main" id="{3368654F-9831-2BCD-A440-49996D134927}"/>
              </a:ext>
            </a:extLst>
          </p:cNvPr>
          <p:cNvSpPr>
            <a:spLocks noGrp="1"/>
          </p:cNvSpPr>
          <p:nvPr>
            <p:ph type="sldNum" idx="12"/>
          </p:nvPr>
        </p:nvSpPr>
        <p:spPr/>
        <p:txBody>
          <a:bodyPr>
            <a:normAutofit fontScale="77500" lnSpcReduction="20000"/>
          </a:bodyPr>
          <a:lstStyle/>
          <a:p>
            <a:pPr marL="0" lvl="0" indent="0" algn="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10401723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2220</Words>
  <Application>Microsoft Macintosh PowerPoint</Application>
  <PresentationFormat>On-screen Show (16:9)</PresentationFormat>
  <Paragraphs>188</Paragraphs>
  <Slides>26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Calibri Light</vt:lpstr>
      <vt:lpstr>Arial</vt:lpstr>
      <vt:lpstr>Arial,Sans-Serif</vt:lpstr>
      <vt:lpstr>Roboto</vt:lpstr>
      <vt:lpstr>Calibri</vt:lpstr>
      <vt:lpstr>Copperplate Gothic Light</vt:lpstr>
      <vt:lpstr>Office Theme</vt:lpstr>
      <vt:lpstr>PowerPoint Presentation</vt:lpstr>
      <vt:lpstr>Disaster Evacuation Planning System </vt:lpstr>
      <vt:lpstr>INTRODUCTION</vt:lpstr>
      <vt:lpstr>Problem Statement</vt:lpstr>
      <vt:lpstr>Dheeraj's Motivation</vt:lpstr>
      <vt:lpstr>Ajay Inavolu's Motivation</vt:lpstr>
      <vt:lpstr>Gowreesh's Motivation </vt:lpstr>
      <vt:lpstr>Saideep's Motivation </vt:lpstr>
      <vt:lpstr>What is D.E.P.S ???   </vt:lpstr>
      <vt:lpstr>Data Source</vt:lpstr>
      <vt:lpstr>PowerPoint Presentation</vt:lpstr>
      <vt:lpstr>Why Dijkstra's</vt:lpstr>
      <vt:lpstr>Why Only Dijkstra's</vt:lpstr>
      <vt:lpstr>How Dijkstra’s Aligns With Our Project</vt:lpstr>
      <vt:lpstr>How Project Works ???</vt:lpstr>
      <vt:lpstr>PowerPoint Presentation</vt:lpstr>
      <vt:lpstr>Enhancement</vt:lpstr>
      <vt:lpstr>Pseudo Code </vt:lpstr>
      <vt:lpstr>PowerPoint Presentation</vt:lpstr>
      <vt:lpstr>Sample Outputs</vt:lpstr>
      <vt:lpstr>PowerPoint Presentation</vt:lpstr>
      <vt:lpstr>PowerPoint Presentation</vt:lpstr>
      <vt:lpstr>All Shortest Paths</vt:lpstr>
      <vt:lpstr>Output Validation</vt:lpstr>
      <vt:lpstr>Time Complexity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Dheeraj Jonnalagadda Anjani</cp:lastModifiedBy>
  <cp:revision>8</cp:revision>
  <dcterms:modified xsi:type="dcterms:W3CDTF">2023-08-06T22:03:34Z</dcterms:modified>
</cp:coreProperties>
</file>

<file path=docProps/thumbnail.jpeg>
</file>